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3" r:id="rId1"/>
  </p:sldMasterIdLst>
  <p:notesMasterIdLst>
    <p:notesMasterId r:id="rId7"/>
  </p:notesMasterIdLst>
  <p:sldIdLst>
    <p:sldId id="256" r:id="rId2"/>
    <p:sldId id="280" r:id="rId3"/>
    <p:sldId id="271" r:id="rId4"/>
    <p:sldId id="272" r:id="rId5"/>
    <p:sldId id="27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ECFF"/>
    <a:srgbClr val="92FF25"/>
    <a:srgbClr val="CCFFCC"/>
    <a:srgbClr val="FFFF09"/>
    <a:srgbClr val="003300"/>
    <a:srgbClr val="FF9999"/>
    <a:srgbClr val="B0FF97"/>
    <a:srgbClr val="333300"/>
    <a:srgbClr val="00EA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8" y="4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93021-AA4A-444D-922A-1D35687719FC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DAB31-BDBF-44BF-A9D5-F1232D924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71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DAB31-BDBF-44BF-A9D5-F1232D92487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17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C27C-615A-4A86-9794-E1AD2739E4DE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2FAAE9A-0D1D-4AA6-B9F4-E77061500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8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C27C-615A-4A86-9794-E1AD2739E4DE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2FAAE9A-0D1D-4AA6-B9F4-E77061500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7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C27C-615A-4A86-9794-E1AD2739E4DE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2FAAE9A-0D1D-4AA6-B9F4-E7706150039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0458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C27C-615A-4A86-9794-E1AD2739E4DE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FAAE9A-0D1D-4AA6-B9F4-E77061500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22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C27C-615A-4A86-9794-E1AD2739E4DE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FAAE9A-0D1D-4AA6-B9F4-E7706150039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10307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C27C-615A-4A86-9794-E1AD2739E4DE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FAAE9A-0D1D-4AA6-B9F4-E77061500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565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C27C-615A-4A86-9794-E1AD2739E4DE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AE9A-0D1D-4AA6-B9F4-E77061500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3454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C27C-615A-4A86-9794-E1AD2739E4DE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AE9A-0D1D-4AA6-B9F4-E77061500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650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C27C-615A-4A86-9794-E1AD2739E4DE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AE9A-0D1D-4AA6-B9F4-E77061500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91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C27C-615A-4A86-9794-E1AD2739E4DE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2FAAE9A-0D1D-4AA6-B9F4-E77061500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38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C27C-615A-4A86-9794-E1AD2739E4DE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2FAAE9A-0D1D-4AA6-B9F4-E77061500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42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C27C-615A-4A86-9794-E1AD2739E4DE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2FAAE9A-0D1D-4AA6-B9F4-E77061500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54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C27C-615A-4A86-9794-E1AD2739E4DE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AE9A-0D1D-4AA6-B9F4-E77061500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20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C27C-615A-4A86-9794-E1AD2739E4DE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AE9A-0D1D-4AA6-B9F4-E77061500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3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C27C-615A-4A86-9794-E1AD2739E4DE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AAE9A-0D1D-4AA6-B9F4-E77061500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22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C27C-615A-4A86-9794-E1AD2739E4DE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FAAE9A-0D1D-4AA6-B9F4-E77061500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463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alphaModFix amt="8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4C27C-615A-4A86-9794-E1AD2739E4DE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2FAAE9A-0D1D-4AA6-B9F4-E77061500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17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  <p:sldLayoutId id="2147483876" r:id="rId13"/>
    <p:sldLayoutId id="2147483877" r:id="rId14"/>
    <p:sldLayoutId id="2147483878" r:id="rId15"/>
    <p:sldLayoutId id="214748387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63740" y="2540963"/>
            <a:ext cx="8087168" cy="2526691"/>
          </a:xfrm>
          <a:effectLst>
            <a:glow rad="228600">
              <a:schemeClr val="accent6">
                <a:satMod val="175000"/>
                <a:alpha val="40000"/>
              </a:schemeClr>
            </a:glow>
            <a:outerShdw blurRad="38100" dist="25400" dir="5400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  <a:sp3d extrusionH="57150">
              <a:bevelT w="38100" h="38100" prst="convex"/>
            </a:sp3d>
          </a:bodyPr>
          <a:lstStyle/>
          <a:p>
            <a:pPr algn="ctr"/>
            <a:r>
              <a:rPr lang="fa-IR" sz="14000" dirty="0" smtClean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بسم الله الرحمن الرحیم</a:t>
            </a:r>
            <a:endParaRPr lang="en-US" sz="14000" dirty="0">
              <a:solidFill>
                <a:srgbClr val="FFFF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76342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458" y="0"/>
            <a:ext cx="12038176" cy="6923562"/>
          </a:xfrm>
          <a:prstGeom prst="rect">
            <a:avLst/>
          </a:prstGeom>
          <a:blipFill dpi="0" rotWithShape="1">
            <a:blip r:embed="rId3">
              <a:alphaModFix amt="80000"/>
            </a:blip>
            <a:srcRect/>
            <a:tile tx="0" ty="0" sx="100000" sy="100000" flip="none" algn="tl"/>
          </a:blipFill>
          <a:effectLst>
            <a:glow>
              <a:schemeClr val="accent1">
                <a:alpha val="40000"/>
              </a:schemeClr>
            </a:glow>
            <a:reflection endPos="0" dist="50800" dir="5400000" sy="-100000" algn="bl" rotWithShape="0"/>
            <a:softEdge rad="0"/>
          </a:effectLst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fa-IR" b="1" u="sng" dirty="0" smtClean="0">
                <a:solidFill>
                  <a:srgbClr val="480048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جه</a:t>
            </a:r>
            <a:r>
              <a:rPr lang="ar-SA" b="1" u="sng" dirty="0" smtClean="0">
                <a:solidFill>
                  <a:srgbClr val="480048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ان </a:t>
            </a:r>
            <a:r>
              <a:rPr lang="ar-SA" b="1" u="sng" dirty="0">
                <a:solidFill>
                  <a:srgbClr val="480048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بینی شهودی </a:t>
            </a:r>
            <a:r>
              <a:rPr lang="ar-SA" b="1" dirty="0">
                <a:solidFill>
                  <a:srgbClr val="480048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 اما در این جا بحث بسیار تخصصی است پس دقت </a:t>
            </a:r>
            <a:r>
              <a:rPr lang="ar-SA" b="1" dirty="0" smtClean="0">
                <a:solidFill>
                  <a:srgbClr val="480048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فرمائید</a:t>
            </a:r>
            <a:r>
              <a:rPr lang="fa-IR" b="1" dirty="0" smtClean="0">
                <a:solidFill>
                  <a:srgbClr val="480048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:</a:t>
            </a:r>
            <a:endParaRPr lang="en-US" sz="1400" b="1" dirty="0">
              <a:solidFill>
                <a:srgbClr val="480048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b="1" dirty="0" smtClean="0">
                <a:solidFill>
                  <a:srgbClr val="480048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اولا </a:t>
            </a:r>
            <a:r>
              <a:rPr lang="ar-SA" b="1" dirty="0">
                <a:solidFill>
                  <a:srgbClr val="480048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 در جهان بینی شهودی جایی برای مفاهیم نیست و اشخاص به عین واقعیت دست پیدا می کنند ، بنابر این اطلاق جهان بینی بر شهود امری اشتباه است ، چراکه جهان بینی منظومه ای از نظام های مفهومی است و جایی که مفهومی حضور ندارد ، جای جهان بینی </a:t>
            </a:r>
            <a:r>
              <a:rPr lang="ar-SA" b="1" dirty="0" smtClean="0">
                <a:solidFill>
                  <a:srgbClr val="480048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نیست</a:t>
            </a:r>
            <a:r>
              <a:rPr lang="fa-IR" b="1" dirty="0" smtClean="0">
                <a:solidFill>
                  <a:srgbClr val="480048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r>
              <a:rPr lang="en-US" b="1" dirty="0" smtClean="0">
                <a:solidFill>
                  <a:srgbClr val="480048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en-US" sz="1400" b="1" dirty="0">
              <a:solidFill>
                <a:srgbClr val="480048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b="1" dirty="0" smtClean="0">
                <a:solidFill>
                  <a:srgbClr val="480048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ثانیا </a:t>
            </a:r>
            <a:r>
              <a:rPr lang="ar-SA" b="1" dirty="0">
                <a:solidFill>
                  <a:srgbClr val="480048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 بیان مشاهدات و مکاشفاتی که در وادی شهود برای انسان حاصل می شود نیاز به ورزیدگی ذهنی بسیار در تحلیل های فلسفی و عقلی دارد و اگر کسی آن را درست نتواند منتقل کند خود عامل گمراهی خواهد </a:t>
            </a:r>
            <a:r>
              <a:rPr lang="ar-SA" b="1" dirty="0" smtClean="0">
                <a:solidFill>
                  <a:srgbClr val="480048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شد</a:t>
            </a:r>
            <a:r>
              <a:rPr lang="fa-IR" b="1" dirty="0" smtClean="0">
                <a:solidFill>
                  <a:srgbClr val="480048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r>
              <a:rPr lang="en-US" b="1" dirty="0" smtClean="0">
                <a:solidFill>
                  <a:srgbClr val="480048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en-US" sz="1400" b="1" dirty="0">
              <a:solidFill>
                <a:srgbClr val="480048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b="1" dirty="0" smtClean="0">
                <a:solidFill>
                  <a:srgbClr val="480048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ثالثا </a:t>
            </a:r>
            <a:r>
              <a:rPr lang="ar-SA" b="1" dirty="0">
                <a:solidFill>
                  <a:srgbClr val="480048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 بسیاری از مسائلی که ذیل عنوان شهود گنجانده شده در واقع انعکاس خیالات و تخیلات ذهنی بوده و در عالم واقع اتفاقی نیافتاده است فهم و تشخیص تخیل و واقعیت و مرز بین شهود و خیال نیز از طریق همین خط کش های عقلی است و گاه کار آن قدر بالا می گیرد که خود شهود کنندگان نمی توانند فرقی بین شهود که در واقع اتفاق می افتد و انعکاس خیالات که واقعیتی پشت آن نیست قائل </a:t>
            </a:r>
            <a:r>
              <a:rPr lang="ar-SA" b="1" dirty="0" smtClean="0">
                <a:solidFill>
                  <a:srgbClr val="480048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شوند</a:t>
            </a:r>
            <a:r>
              <a:rPr lang="fa-IR" b="1" dirty="0">
                <a:solidFill>
                  <a:srgbClr val="480048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r>
              <a:rPr lang="en-US" b="1" dirty="0" smtClean="0"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b="1" dirty="0" smtClean="0">
                <a:solidFill>
                  <a:srgbClr val="480048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رابعا </a:t>
            </a:r>
            <a:r>
              <a:rPr lang="ar-SA" b="1" dirty="0">
                <a:solidFill>
                  <a:srgbClr val="480048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 آنچه شهود حقیقی است در گرو سال ها بندگی و عبادت خالصانه خدا و رعایت حقوق در تمامی مراحل زندگی است حاصل می شود و شاهدی به شهود درست نرسیده مگر با اطاعت فرامین الهی ، حال کسی که در اصل وجود خدا شک دارد چگونه می تواند از این طریق خدا را بشناسد ، خدایی را آن طور که باید نپذیرفته که عبادتش را کند و به جهان بینی راه </a:t>
            </a:r>
            <a:r>
              <a:rPr lang="ar-SA" b="1" dirty="0" smtClean="0">
                <a:solidFill>
                  <a:srgbClr val="480048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یابد</a:t>
            </a:r>
            <a:r>
              <a:rPr lang="fa-IR" b="1" dirty="0" smtClean="0">
                <a:solidFill>
                  <a:srgbClr val="480048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en-US" sz="1400" b="1" dirty="0">
              <a:solidFill>
                <a:srgbClr val="480048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b="1" u="sng" dirty="0" smtClean="0">
                <a:solidFill>
                  <a:srgbClr val="8A0000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جهان </a:t>
            </a:r>
            <a:r>
              <a:rPr lang="ar-SA" b="1" u="sng" dirty="0">
                <a:solidFill>
                  <a:srgbClr val="8A0000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بینی عقلی (فلسفی ) </a:t>
            </a:r>
            <a:r>
              <a:rPr lang="ar-SA" b="1" dirty="0">
                <a:solidFill>
                  <a:srgbClr val="8A0000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 ناگزیر بعد از رد شدن هر سه راه موجود ، وهر سه نوع جهان بینی باید جهان بینی عقلی را پذیرفت که البته امتیازاتی نیز به نسبت دیگر جهان بینی ها </a:t>
            </a:r>
            <a:r>
              <a:rPr lang="ar-SA" b="1" dirty="0" smtClean="0">
                <a:solidFill>
                  <a:srgbClr val="8A0000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دارد</a:t>
            </a:r>
            <a:r>
              <a:rPr lang="fa-IR" b="1" dirty="0" smtClean="0">
                <a:solidFill>
                  <a:srgbClr val="8A0000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:</a:t>
            </a:r>
            <a:r>
              <a:rPr lang="en-US" b="1" dirty="0" smtClean="0">
                <a:solidFill>
                  <a:srgbClr val="8A0000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en-US" b="1" dirty="0">
                <a:solidFill>
                  <a:srgbClr val="8A0000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 </a:t>
            </a:r>
            <a:endParaRPr lang="en-US" sz="1400" b="1" dirty="0">
              <a:solidFill>
                <a:srgbClr val="8A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b="1" dirty="0" smtClean="0">
                <a:solidFill>
                  <a:srgbClr val="8A0000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اول </a:t>
            </a:r>
            <a:r>
              <a:rPr lang="ar-SA" b="1" dirty="0">
                <a:solidFill>
                  <a:srgbClr val="8A0000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 برد عقل و عقلانیت محدود نبوده و  چون عقل کلیات را درک می کند می توان به نظام های منسجمی دست یافت و در نهایت منظومه ای عقلی از مباحث و مطالب به دست </a:t>
            </a:r>
            <a:r>
              <a:rPr lang="ar-SA" b="1" dirty="0" smtClean="0">
                <a:solidFill>
                  <a:srgbClr val="8A0000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آورد</a:t>
            </a:r>
            <a:r>
              <a:rPr lang="fa-IR" b="1" dirty="0" smtClean="0">
                <a:solidFill>
                  <a:srgbClr val="8A0000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r>
              <a:rPr lang="en-US" b="1" dirty="0" smtClean="0">
                <a:solidFill>
                  <a:srgbClr val="8A0000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en-US" sz="1400" b="1" dirty="0">
              <a:solidFill>
                <a:srgbClr val="8A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b="1" dirty="0" smtClean="0">
                <a:solidFill>
                  <a:srgbClr val="8A0000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دوم </a:t>
            </a:r>
            <a:r>
              <a:rPr lang="ar-SA" b="1" dirty="0">
                <a:solidFill>
                  <a:srgbClr val="8A0000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 عقل به تنهایی مورد پذیرش همگان است و نقطه مشترک تمام هفت ملیارد شخص روی زمین است ، درحالی دیگر جهان بینی ها مربوط به اشخاص و اصناف مختص همان دسته است و از این جهت فراگیرترین نوع جهان بینی </a:t>
            </a:r>
            <a:r>
              <a:rPr lang="ar-SA" b="1" dirty="0" smtClean="0">
                <a:solidFill>
                  <a:srgbClr val="8A0000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است</a:t>
            </a:r>
            <a:r>
              <a:rPr lang="fa-IR" b="1" dirty="0" smtClean="0">
                <a:solidFill>
                  <a:srgbClr val="8A0000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r>
              <a:rPr lang="en-US" b="1" dirty="0" smtClean="0">
                <a:solidFill>
                  <a:srgbClr val="8A0000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en-US" sz="1400" b="1" dirty="0">
              <a:solidFill>
                <a:srgbClr val="8A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b="1" dirty="0" smtClean="0">
                <a:solidFill>
                  <a:srgbClr val="8A0000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سوم </a:t>
            </a:r>
            <a:r>
              <a:rPr lang="ar-SA" b="1" dirty="0">
                <a:solidFill>
                  <a:srgbClr val="8A0000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 از همه مهمتر اگر با ساز و کاری که در بخش بعد گفته خواهد شد پیش رویم نه تنها خطایی در این نوع جهان بینی وجود نخواهد داشت بلکه امکان آن نیز منتفی خواهد بود و به دیگر بیان محال است انسان اشتباهی </a:t>
            </a:r>
            <a:r>
              <a:rPr lang="ar-SA" b="1" dirty="0" smtClean="0">
                <a:solidFill>
                  <a:srgbClr val="8A0000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کند</a:t>
            </a:r>
            <a:r>
              <a:rPr lang="fa-IR" b="1" dirty="0" smtClean="0">
                <a:solidFill>
                  <a:schemeClr val="accent4">
                    <a:lumMod val="50000"/>
                  </a:schemeClr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r>
              <a:rPr lang="en-US" dirty="0" smtClean="0"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ar-SA" dirty="0" smtClean="0">
              <a:latin typeface="Segoe UI Symbol" panose="020B0502040204020203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2313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6858000"/>
          </a:xfrm>
          <a:blipFill dpi="0" rotWithShape="1">
            <a:blip r:embed="rId3">
              <a:alphaModFix amt="70000"/>
            </a:blip>
            <a:srcRect/>
            <a:stretch>
              <a:fillRect/>
            </a:stretch>
          </a:blipFill>
        </p:spPr>
        <p:txBody>
          <a:bodyPr>
            <a:normAutofit fontScale="90000"/>
          </a:bodyPr>
          <a:lstStyle/>
          <a:p>
            <a:pPr algn="r">
              <a:lnSpc>
                <a:spcPct val="150000"/>
              </a:lnSpc>
            </a:pPr>
            <a:r>
              <a:rPr lang="fa-IR" u="sng" dirty="0" smtClean="0">
                <a:solidFill>
                  <a:schemeClr val="bg1"/>
                </a:solidFill>
                <a:cs typeface="B Nazanin" panose="00000400000000000000" pitchFamily="2" charset="-78"/>
              </a:rPr>
              <a:t>درس چهارم : توحید</a:t>
            </a:r>
            <a:r>
              <a:rPr lang="fa-IR" u="sng" dirty="0">
                <a:cs typeface="B Nazanin" panose="00000400000000000000" pitchFamily="2" charset="-78"/>
              </a:rPr>
              <a:t/>
            </a:r>
            <a:br>
              <a:rPr lang="fa-IR" u="sng" dirty="0">
                <a:cs typeface="B Nazanin" panose="00000400000000000000" pitchFamily="2" charset="-78"/>
              </a:rPr>
            </a:br>
            <a:r>
              <a:rPr lang="fa-IR" sz="2000" b="1" dirty="0">
                <a:solidFill>
                  <a:srgbClr val="FFFF00"/>
                </a:solidFill>
                <a:cs typeface="B Nazanin" panose="00000400000000000000" pitchFamily="2" charset="-78"/>
              </a:rPr>
              <a:t>چ</a:t>
            </a:r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را </a:t>
            </a:r>
            <a:r>
              <a:rPr lang="fa-IR" sz="2000" b="1" dirty="0">
                <a:solidFill>
                  <a:srgbClr val="FFFF00"/>
                </a:solidFill>
                <a:cs typeface="B Nazanin" panose="00000400000000000000" pitchFamily="2" charset="-78"/>
              </a:rPr>
              <a:t>خدا علت </a:t>
            </a:r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نداره ؟ </a:t>
            </a:r>
            <a:b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</a:br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کی </a:t>
            </a:r>
            <a:r>
              <a:rPr lang="fa-IR" sz="2000" b="1" dirty="0">
                <a:solidFill>
                  <a:srgbClr val="FFFF00"/>
                </a:solidFill>
                <a:cs typeface="B Nazanin" panose="00000400000000000000" pitchFamily="2" charset="-78"/>
              </a:rPr>
              <a:t>گفته خدا وجود داره </a:t>
            </a:r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؟</a:t>
            </a:r>
            <a:b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</a:br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برای </a:t>
            </a:r>
            <a:r>
              <a:rPr lang="fa-IR" sz="2000" b="1" dirty="0">
                <a:solidFill>
                  <a:srgbClr val="FFFF00"/>
                </a:solidFill>
                <a:cs typeface="B Nazanin" panose="00000400000000000000" pitchFamily="2" charset="-78"/>
              </a:rPr>
              <a:t>وجود خدا چه دلیلی داریم </a:t>
            </a:r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؟</a:t>
            </a:r>
            <a:r>
              <a:rPr lang="fa-IR" sz="20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/>
            </a:r>
            <a:br>
              <a:rPr lang="fa-IR" sz="2000" b="1" dirty="0" smtClean="0">
                <a:solidFill>
                  <a:srgbClr val="C00000"/>
                </a:solidFill>
                <a:cs typeface="B Nazanin" panose="00000400000000000000" pitchFamily="2" charset="-78"/>
              </a:rPr>
            </a:br>
            <a:r>
              <a:rPr lang="fa-IR" sz="2000" b="1" dirty="0" smtClean="0">
                <a:solidFill>
                  <a:srgbClr val="000074"/>
                </a:solidFill>
                <a:cs typeface="B Nazanin" panose="00000400000000000000" pitchFamily="2" charset="-78"/>
              </a:rPr>
              <a:t>توحید دارای سه مسئله ی اساسی است : </a:t>
            </a:r>
            <a:br>
              <a:rPr lang="fa-IR" sz="2000" b="1" dirty="0" smtClean="0">
                <a:solidFill>
                  <a:srgbClr val="000074"/>
                </a:solidFill>
                <a:cs typeface="B Nazanin" panose="00000400000000000000" pitchFamily="2" charset="-78"/>
              </a:rPr>
            </a:br>
            <a:r>
              <a:rPr lang="fa-IR" sz="2000" b="1" dirty="0" smtClean="0">
                <a:solidFill>
                  <a:srgbClr val="000074"/>
                </a:solidFill>
                <a:cs typeface="B Nazanin" panose="00000400000000000000" pitchFamily="2" charset="-78"/>
              </a:rPr>
              <a:t>1 - اثبات خدا ( قاعده 1-6 )  </a:t>
            </a:r>
            <a:br>
              <a:rPr lang="fa-IR" sz="2000" b="1" dirty="0" smtClean="0">
                <a:solidFill>
                  <a:srgbClr val="000074"/>
                </a:solidFill>
                <a:cs typeface="B Nazanin" panose="00000400000000000000" pitchFamily="2" charset="-78"/>
              </a:rPr>
            </a:br>
            <a:r>
              <a:rPr lang="fa-IR" sz="2000" b="1" dirty="0" smtClean="0">
                <a:solidFill>
                  <a:srgbClr val="000074"/>
                </a:solidFill>
                <a:cs typeface="B Nazanin" panose="00000400000000000000" pitchFamily="2" charset="-78"/>
              </a:rPr>
              <a:t>2- اثبات صفات خدا ( قاعده 7 ) </a:t>
            </a:r>
            <a:br>
              <a:rPr lang="fa-IR" sz="2000" b="1" dirty="0" smtClean="0">
                <a:solidFill>
                  <a:srgbClr val="000074"/>
                </a:solidFill>
                <a:cs typeface="B Nazanin" panose="00000400000000000000" pitchFamily="2" charset="-78"/>
              </a:rPr>
            </a:br>
            <a:r>
              <a:rPr lang="fa-IR" sz="2000" b="1" dirty="0" smtClean="0">
                <a:solidFill>
                  <a:srgbClr val="000074"/>
                </a:solidFill>
                <a:cs typeface="B Nazanin" panose="00000400000000000000" pitchFamily="2" charset="-78"/>
              </a:rPr>
              <a:t>3- توضیح صفات خدا ( قاعده 8-10) </a:t>
            </a:r>
            <a:br>
              <a:rPr lang="fa-IR" sz="2000" b="1" dirty="0" smtClean="0">
                <a:solidFill>
                  <a:srgbClr val="000074"/>
                </a:solidFill>
                <a:cs typeface="B Nazanin" panose="00000400000000000000" pitchFamily="2" charset="-78"/>
              </a:rPr>
            </a:b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اولین مسئله در توحید ، مسئله اثبات خدا است که اثبات یک مطلب باید از طریق برهان باشد . </a:t>
            </a:r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ابتدا </a:t>
            </a:r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توضیح مختصری پیرامون بُرهان خواهیم داد </a:t>
            </a:r>
            <a:r>
              <a:rPr lang="fa-IR" sz="2000" b="1" dirty="0" smtClean="0">
                <a:solidFill>
                  <a:srgbClr val="003300"/>
                </a:solidFill>
                <a:cs typeface="B Nazanin" panose="00000400000000000000" pitchFamily="2" charset="-78"/>
              </a:rPr>
              <a:t>:</a:t>
            </a:r>
            <a:r>
              <a:rPr lang="fa-IR" sz="2000" b="1" dirty="0">
                <a:solidFill>
                  <a:srgbClr val="003300"/>
                </a:solidFill>
                <a:cs typeface="B Nazanin" panose="00000400000000000000" pitchFamily="2" charset="-78"/>
              </a:rPr>
              <a:t/>
            </a:r>
            <a:br>
              <a:rPr lang="fa-IR" sz="2000" b="1" dirty="0">
                <a:solidFill>
                  <a:srgbClr val="003300"/>
                </a:solidFill>
                <a:cs typeface="B Nazanin" panose="00000400000000000000" pitchFamily="2" charset="-78"/>
              </a:rPr>
            </a:br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برهان </a:t>
            </a:r>
            <a:r>
              <a:rPr lang="fa-IR" sz="2000" b="1" dirty="0">
                <a:solidFill>
                  <a:srgbClr val="FFFF00"/>
                </a:solidFill>
                <a:cs typeface="B Nazanin" panose="00000400000000000000" pitchFamily="2" charset="-78"/>
              </a:rPr>
              <a:t>در لغت به معنای نور و حقیقت آمده است.</a:t>
            </a:r>
            <a:br>
              <a:rPr lang="fa-IR" sz="2000" b="1" dirty="0">
                <a:solidFill>
                  <a:srgbClr val="FFFF00"/>
                </a:solidFill>
                <a:cs typeface="B Nazanin" panose="00000400000000000000" pitchFamily="2" charset="-78"/>
              </a:rPr>
            </a:br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در </a:t>
            </a:r>
            <a:r>
              <a:rPr lang="fa-IR" sz="2000" b="1" dirty="0">
                <a:solidFill>
                  <a:srgbClr val="FFFF00"/>
                </a:solidFill>
                <a:cs typeface="B Nazanin" panose="00000400000000000000" pitchFamily="2" charset="-78"/>
              </a:rPr>
              <a:t>اصلاح نیز اقامه برهان یعنی : استدلالی را با ساز و کار منطقی به علم حضوری برسانیم به طوری که یقین پیدا کنیم به واقعیت مطلوب خود دست پیدا کردیم و هیچ گونه شکی در راستی و درستی آن نداشته </a:t>
            </a:r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باشیم.</a:t>
            </a:r>
            <a:b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</a:br>
            <a:r>
              <a:rPr lang="fa-IR" sz="2000" b="1" dirty="0" smtClean="0"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cs typeface="B Nazanin" panose="00000400000000000000" pitchFamily="2" charset="-78"/>
              </a:rPr>
              <a:t>این نبود شک به علت آن است که برهان دقیقا وسیله ی رسیدن به علوم حضوری خطا ناپذیر است .</a:t>
            </a:r>
            <a: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/>
            </a:r>
            <a:br>
              <a:rPr lang="fa-IR" sz="2000" b="1" dirty="0" smtClean="0">
                <a:solidFill>
                  <a:srgbClr val="FFFF00"/>
                </a:solidFill>
                <a:cs typeface="B Nazanin" panose="00000400000000000000" pitchFamily="2" charset="-78"/>
              </a:rPr>
            </a:br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هر سه مسئله ی توحید را ذیل ده قاعده انجام می دهیم :</a:t>
            </a:r>
            <a:r>
              <a:rPr lang="fa-IR" b="1" u="sng" dirty="0">
                <a:cs typeface="B Nazanin" panose="00000400000000000000" pitchFamily="2" charset="-78"/>
              </a:rPr>
              <a:t/>
            </a:r>
            <a:br>
              <a:rPr lang="fa-IR" b="1" u="sng" dirty="0">
                <a:cs typeface="B Nazanin" panose="00000400000000000000" pitchFamily="2" charset="-78"/>
              </a:rPr>
            </a:br>
            <a:endParaRPr lang="en-US" b="1" u="sng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67803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873097" y="82679"/>
            <a:ext cx="1236293" cy="1283637"/>
          </a:xfrm>
          <a:prstGeom prst="ellipse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isometricOffAxis2Left"/>
            <a:lightRig rig="flood" dir="t">
              <a:rot lat="0" lon="0" rev="13800000"/>
            </a:lightRig>
          </a:scene3d>
          <a:sp3d extrusionH="107950" prstMaterial="plastic">
            <a:bevelT w="82550" h="63500" prst="riblet"/>
            <a:bevelB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قاعده اول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029915" y="2860283"/>
            <a:ext cx="1145137" cy="914400"/>
          </a:xfrm>
          <a:prstGeom prst="roundRect">
            <a:avLst>
              <a:gd name="adj" fmla="val 1760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واقعیت</a:t>
            </a:r>
            <a:endParaRPr lang="en-US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19813" y="61866"/>
            <a:ext cx="6828090" cy="564023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می پذیرم هست و در وجود آن شکی ندارم.</a:t>
            </a:r>
            <a:endParaRPr lang="en-US" sz="2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531838" y="3157025"/>
            <a:ext cx="1811709" cy="1388690"/>
          </a:xfrm>
          <a:prstGeom prst="roundRect">
            <a:avLst>
              <a:gd name="adj" fmla="val 33490"/>
            </a:avLst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rgbClr val="002060"/>
                </a:solidFill>
                <a:cs typeface="B Nazanin" panose="00000400000000000000" pitchFamily="2" charset="-78"/>
              </a:rPr>
              <a:t>نمی پذیرم که هستم و در وجود خودم شک دارم.</a:t>
            </a:r>
            <a:endParaRPr lang="en-US" dirty="0">
              <a:solidFill>
                <a:srgbClr val="002060"/>
              </a:solidFill>
              <a:cs typeface="B Nazanin" panose="00000400000000000000" pitchFamily="2" charset="-78"/>
            </a:endParaRPr>
          </a:p>
        </p:txBody>
      </p:sp>
      <p:sp>
        <p:nvSpPr>
          <p:cNvPr id="8" name="Flowchart: Preparation 7"/>
          <p:cNvSpPr/>
          <p:nvPr/>
        </p:nvSpPr>
        <p:spPr>
          <a:xfrm>
            <a:off x="8614161" y="416608"/>
            <a:ext cx="2050984" cy="1110953"/>
          </a:xfrm>
          <a:prstGeom prst="flowChartPreparation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واقع هست </a:t>
            </a:r>
            <a:r>
              <a:rPr lang="fa-IR" sz="2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.</a:t>
            </a:r>
            <a:endParaRPr lang="en-US" sz="20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Flowchart: Preparation 1"/>
          <p:cNvSpPr/>
          <p:nvPr/>
        </p:nvSpPr>
        <p:spPr>
          <a:xfrm>
            <a:off x="8671408" y="2762007"/>
            <a:ext cx="2050984" cy="1110953"/>
          </a:xfrm>
          <a:prstGeom prst="flowChartPreparation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b="1" dirty="0" smtClean="0">
                <a:solidFill>
                  <a:srgbClr val="002060"/>
                </a:solidFill>
                <a:cs typeface="B Nazanin" panose="00000400000000000000" pitchFamily="2" charset="-78"/>
              </a:rPr>
              <a:t>من وجود دارم</a:t>
            </a:r>
            <a:r>
              <a:rPr lang="fa-IR" sz="1600" dirty="0" smtClean="0">
                <a:solidFill>
                  <a:srgbClr val="002060"/>
                </a:solidFill>
                <a:cs typeface="B Nazanin" panose="00000400000000000000" pitchFamily="2" charset="-78"/>
              </a:rPr>
              <a:t>.</a:t>
            </a:r>
            <a:endParaRPr lang="en-US" sz="1600" dirty="0">
              <a:solidFill>
                <a:srgbClr val="00206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Flowchart: Preparation 2"/>
          <p:cNvSpPr/>
          <p:nvPr/>
        </p:nvSpPr>
        <p:spPr>
          <a:xfrm>
            <a:off x="8701889" y="5116615"/>
            <a:ext cx="2050984" cy="1110953"/>
          </a:xfrm>
          <a:prstGeom prst="flowChartPreparation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ذهن به واقعیت می رسد .</a:t>
            </a:r>
            <a:endParaRPr lang="en-US" sz="1600" b="1" dirty="0">
              <a:solidFill>
                <a:srgbClr val="FFFF00"/>
              </a:solidFill>
              <a:cs typeface="B Nazanin" panose="00000400000000000000" pitchFamily="2" charset="-78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50691" y="2408873"/>
            <a:ext cx="7597212" cy="559750"/>
          </a:xfrm>
          <a:prstGeom prst="flowChartProcess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rgbClr val="002060"/>
                </a:solidFill>
                <a:cs typeface="B Nazanin" panose="00000400000000000000" pitchFamily="2" charset="-78"/>
              </a:rPr>
              <a:t>می پذیرم که هستم ودر وجود خودم شکی ندارم.</a:t>
            </a:r>
            <a:endParaRPr lang="en-US" b="1" dirty="0">
              <a:solidFill>
                <a:srgbClr val="002060"/>
              </a:solidFill>
              <a:cs typeface="B Nazanin" panose="00000400000000000000" pitchFamily="2" charset="-78"/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6531838" y="890437"/>
            <a:ext cx="1811708" cy="1247686"/>
          </a:xfrm>
          <a:prstGeom prst="flowChartAlternateProcess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هیچ واقعیتی </a:t>
            </a:r>
          </a:p>
          <a:p>
            <a:pPr algn="ctr"/>
            <a:r>
              <a:rPr lang="fa-IR" sz="2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وجود ندارد.</a:t>
            </a:r>
            <a:endParaRPr lang="en-US" sz="20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531838" y="5500803"/>
            <a:ext cx="1811709" cy="1388689"/>
          </a:xfrm>
          <a:prstGeom prst="flowChartTerminator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rgbClr val="FFFF00"/>
                </a:solidFill>
                <a:cs typeface="B Nazanin" panose="00000400000000000000" pitchFamily="2" charset="-78"/>
              </a:rPr>
              <a:t>ذهن نمی تواند به واقع برسد .</a:t>
            </a:r>
            <a:endParaRPr lang="en-US" dirty="0">
              <a:solidFill>
                <a:srgbClr val="FFFF00"/>
              </a:solidFill>
              <a:cs typeface="B Nazanin" panose="00000400000000000000" pitchFamily="2" charset="-78"/>
            </a:endParaRPr>
          </a:p>
        </p:txBody>
      </p:sp>
      <p:sp>
        <p:nvSpPr>
          <p:cNvPr id="13" name="Flowchart: Process 12"/>
          <p:cNvSpPr/>
          <p:nvPr/>
        </p:nvSpPr>
        <p:spPr>
          <a:xfrm>
            <a:off x="750691" y="4763257"/>
            <a:ext cx="7597211" cy="554152"/>
          </a:xfrm>
          <a:prstGeom prst="flowChartProcess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می پذیرم که ذهن توانایی رسیدن به واقعیت را دارد.</a:t>
            </a:r>
            <a:endParaRPr lang="en-US" b="1" dirty="0">
              <a:solidFill>
                <a:srgbClr val="FFFF00"/>
              </a:solidFill>
              <a:cs typeface="B Nazanin" panose="00000400000000000000" pitchFamily="2" charset="-78"/>
            </a:endParaRPr>
          </a:p>
        </p:txBody>
      </p:sp>
      <p:sp>
        <p:nvSpPr>
          <p:cNvPr id="14" name="Bevel 13"/>
          <p:cNvSpPr/>
          <p:nvPr/>
        </p:nvSpPr>
        <p:spPr>
          <a:xfrm>
            <a:off x="525033" y="769916"/>
            <a:ext cx="3794332" cy="596400"/>
          </a:xfrm>
          <a:prstGeom prst="bevel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 واقعی است ، خودش حرفش را نقض کرده</a:t>
            </a:r>
            <a:endParaRPr lang="en-US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5" name="Wave 14"/>
          <p:cNvSpPr/>
          <p:nvPr/>
        </p:nvSpPr>
        <p:spPr>
          <a:xfrm>
            <a:off x="4834077" y="797413"/>
            <a:ext cx="1427146" cy="1417127"/>
          </a:xfrm>
          <a:prstGeom prst="wave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همین گزاره واقعی است ؟</a:t>
            </a:r>
          </a:p>
        </p:txBody>
      </p:sp>
      <p:sp>
        <p:nvSpPr>
          <p:cNvPr id="16" name="Bevel 15"/>
          <p:cNvSpPr/>
          <p:nvPr/>
        </p:nvSpPr>
        <p:spPr>
          <a:xfrm>
            <a:off x="327411" y="1582286"/>
            <a:ext cx="3991954" cy="610617"/>
          </a:xfrm>
          <a:prstGeom prst="bevel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 واقعی نیست ، که بر این اساس اعتباری ندارد .</a:t>
            </a:r>
            <a:endParaRPr lang="en-US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8" name="Wave 17"/>
          <p:cNvSpPr/>
          <p:nvPr/>
        </p:nvSpPr>
        <p:spPr>
          <a:xfrm>
            <a:off x="4730723" y="3184593"/>
            <a:ext cx="1488568" cy="1323933"/>
          </a:xfrm>
          <a:prstGeom prst="wave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rgbClr val="002060"/>
                </a:solidFill>
                <a:cs typeface="B Nazanin" panose="00000400000000000000" pitchFamily="2" charset="-78"/>
              </a:rPr>
              <a:t>آیا در وجود همین گزاره شک دارید ؟</a:t>
            </a:r>
            <a:endParaRPr lang="en-US" dirty="0">
              <a:solidFill>
                <a:srgbClr val="002060"/>
              </a:solidFill>
              <a:cs typeface="B Nazanin" panose="00000400000000000000" pitchFamily="2" charset="-78"/>
            </a:endParaRPr>
          </a:p>
        </p:txBody>
      </p:sp>
      <p:sp>
        <p:nvSpPr>
          <p:cNvPr id="19" name="Bevel 18"/>
          <p:cNvSpPr/>
          <p:nvPr/>
        </p:nvSpPr>
        <p:spPr>
          <a:xfrm>
            <a:off x="3170490" y="3884263"/>
            <a:ext cx="1247686" cy="661452"/>
          </a:xfrm>
          <a:prstGeom prst="bevel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rgbClr val="002060"/>
                </a:solidFill>
                <a:cs typeface="B Nazanin" panose="00000400000000000000" pitchFamily="2" charset="-78"/>
              </a:rPr>
              <a:t> یقین دارم که هست.</a:t>
            </a:r>
            <a:endParaRPr lang="en-US" b="1" dirty="0">
              <a:solidFill>
                <a:srgbClr val="002060"/>
              </a:solidFill>
              <a:cs typeface="B Nazanin" panose="00000400000000000000" pitchFamily="2" charset="-78"/>
            </a:endParaRPr>
          </a:p>
        </p:txBody>
      </p:sp>
      <p:sp>
        <p:nvSpPr>
          <p:cNvPr id="20" name="Bevel 19"/>
          <p:cNvSpPr/>
          <p:nvPr/>
        </p:nvSpPr>
        <p:spPr>
          <a:xfrm>
            <a:off x="197086" y="3141133"/>
            <a:ext cx="4221090" cy="442170"/>
          </a:xfrm>
          <a:prstGeom prst="bevel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rgbClr val="002060"/>
                </a:solidFill>
                <a:cs typeface="B Nazanin" panose="00000400000000000000" pitchFamily="2" charset="-78"/>
              </a:rPr>
              <a:t>در وجودش شک دارم ، که این جمله اعتباری ندارد</a:t>
            </a:r>
            <a:r>
              <a:rPr lang="fa-IR" b="1" dirty="0" smtClean="0">
                <a:cs typeface="B Nazanin" panose="00000400000000000000" pitchFamily="2" charset="-78"/>
              </a:rPr>
              <a:t>.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40483" y="3744417"/>
            <a:ext cx="2558660" cy="941143"/>
          </a:xfrm>
          <a:prstGeom prst="rect">
            <a:avLst/>
          </a:prstGeom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1400" b="1" dirty="0" smtClean="0">
                <a:solidFill>
                  <a:srgbClr val="002060"/>
                </a:solidFill>
                <a:cs typeface="B Nazanin" panose="00000400000000000000" pitchFamily="2" charset="-78"/>
              </a:rPr>
              <a:t>علاوه بر یقین در جمله پدیرفتید :</a:t>
            </a:r>
          </a:p>
          <a:p>
            <a:pPr algn="r"/>
            <a:r>
              <a:rPr lang="fa-IR" sz="1400" b="1" dirty="0" smtClean="0">
                <a:solidFill>
                  <a:srgbClr val="002060"/>
                </a:solidFill>
                <a:cs typeface="B Nazanin" panose="00000400000000000000" pitchFamily="2" charset="-78"/>
              </a:rPr>
              <a:t>1. ذهنی وجود دارد که طراح آن بوده.</a:t>
            </a:r>
          </a:p>
          <a:p>
            <a:pPr algn="r"/>
            <a:r>
              <a:rPr lang="fa-IR" sz="1400" b="1" dirty="0" smtClean="0">
                <a:solidFill>
                  <a:srgbClr val="002060"/>
                </a:solidFill>
                <a:cs typeface="B Nazanin" panose="00000400000000000000" pitchFamily="2" charset="-78"/>
              </a:rPr>
              <a:t>2.زبانی که آن را گفته و غیرش را نگفته.</a:t>
            </a:r>
          </a:p>
          <a:p>
            <a:pPr algn="r"/>
            <a:r>
              <a:rPr lang="fa-IR" sz="1400" b="1" dirty="0" smtClean="0">
                <a:solidFill>
                  <a:srgbClr val="002060"/>
                </a:solidFill>
                <a:cs typeface="B Nazanin" panose="00000400000000000000" pitchFamily="2" charset="-78"/>
              </a:rPr>
              <a:t>3. عقل و زبان از اجزای وجودتان است.</a:t>
            </a:r>
            <a:endParaRPr lang="en-US" sz="1400" b="1" dirty="0">
              <a:solidFill>
                <a:srgbClr val="002060"/>
              </a:solidFill>
              <a:cs typeface="B Nazanin" panose="00000400000000000000" pitchFamily="2" charset="-78"/>
            </a:endParaRPr>
          </a:p>
        </p:txBody>
      </p:sp>
      <p:sp>
        <p:nvSpPr>
          <p:cNvPr id="17" name="Wave 16"/>
          <p:cNvSpPr/>
          <p:nvPr/>
        </p:nvSpPr>
        <p:spPr>
          <a:xfrm>
            <a:off x="4749421" y="5534951"/>
            <a:ext cx="1469870" cy="1322881"/>
          </a:xfrm>
          <a:prstGeom prst="wave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آیا همین گزاره واقعی است ؟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1" name="Bevel 20"/>
          <p:cNvSpPr/>
          <p:nvPr/>
        </p:nvSpPr>
        <p:spPr>
          <a:xfrm>
            <a:off x="508208" y="5450030"/>
            <a:ext cx="3811157" cy="425707"/>
          </a:xfrm>
          <a:prstGeom prst="bevel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b="1" dirty="0">
                <a:solidFill>
                  <a:srgbClr val="FFFF00"/>
                </a:solidFill>
                <a:cs typeface="B Nazanin" panose="00000400000000000000" pitchFamily="2" charset="-78"/>
              </a:rPr>
              <a:t>خیر </a:t>
            </a:r>
            <a:r>
              <a:rPr lang="fa-IR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واقعی نیست ، </a:t>
            </a:r>
            <a:r>
              <a:rPr lang="fa-IR" b="1" dirty="0">
                <a:solidFill>
                  <a:srgbClr val="FFFF00"/>
                </a:solidFill>
                <a:cs typeface="B Nazanin" panose="00000400000000000000" pitchFamily="2" charset="-78"/>
              </a:rPr>
              <a:t>در نتیجه اعتباری ندارد</a:t>
            </a:r>
            <a:r>
              <a:rPr lang="fa-IR" dirty="0">
                <a:solidFill>
                  <a:srgbClr val="FFFF00"/>
                </a:solidFill>
                <a:cs typeface="B Nazanin" panose="00000400000000000000" pitchFamily="2" charset="-78"/>
              </a:rPr>
              <a:t>.</a:t>
            </a:r>
            <a:endParaRPr lang="en-US" dirty="0">
              <a:solidFill>
                <a:srgbClr val="FFFF00"/>
              </a:solidFill>
              <a:cs typeface="B Nazanin" panose="00000400000000000000" pitchFamily="2" charset="-78"/>
            </a:endParaRPr>
          </a:p>
        </p:txBody>
      </p:sp>
      <p:sp>
        <p:nvSpPr>
          <p:cNvPr id="22" name="Bevel 21"/>
          <p:cNvSpPr/>
          <p:nvPr/>
        </p:nvSpPr>
        <p:spPr>
          <a:xfrm>
            <a:off x="3153130" y="6008358"/>
            <a:ext cx="1162057" cy="789061"/>
          </a:xfrm>
          <a:prstGeom prst="bevel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بله واقعی است .</a:t>
            </a:r>
            <a:endParaRPr lang="en-US" b="1" dirty="0">
              <a:solidFill>
                <a:srgbClr val="FFFF00"/>
              </a:solidFill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53688" y="5975978"/>
            <a:ext cx="2645455" cy="853819"/>
          </a:xfrm>
          <a:prstGeom prst="rect">
            <a:avLst/>
          </a:prstGeom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ذهن شما واقعیتی را فهمیده که ذهن هیچ واقعیتی را نمی فهمد پس ذهن واقعیت را می فهمد.</a:t>
            </a:r>
            <a:endParaRPr lang="en-US" b="1" dirty="0">
              <a:solidFill>
                <a:srgbClr val="FFFF00"/>
              </a:solidFill>
              <a:cs typeface="B Nazanin" panose="00000400000000000000" pitchFamily="2" charset="-78"/>
            </a:endParaRPr>
          </a:p>
        </p:txBody>
      </p:sp>
      <p:cxnSp>
        <p:nvCxnSpPr>
          <p:cNvPr id="26" name="Straight Arrow Connector 25"/>
          <p:cNvCxnSpPr>
            <a:stCxn id="8" idx="1"/>
            <a:endCxn id="6" idx="3"/>
          </p:cNvCxnSpPr>
          <p:nvPr/>
        </p:nvCxnSpPr>
        <p:spPr>
          <a:xfrm flipH="1" flipV="1">
            <a:off x="8347903" y="343878"/>
            <a:ext cx="266258" cy="6282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8" idx="1"/>
            <a:endCxn id="11" idx="3"/>
          </p:cNvCxnSpPr>
          <p:nvPr/>
        </p:nvCxnSpPr>
        <p:spPr>
          <a:xfrm flipH="1">
            <a:off x="8343546" y="972085"/>
            <a:ext cx="270615" cy="5421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" idx="1"/>
            <a:endCxn id="10" idx="3"/>
          </p:cNvCxnSpPr>
          <p:nvPr/>
        </p:nvCxnSpPr>
        <p:spPr>
          <a:xfrm flipH="1" flipV="1">
            <a:off x="8347903" y="2688748"/>
            <a:ext cx="323505" cy="6287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" idx="1"/>
            <a:endCxn id="7" idx="3"/>
          </p:cNvCxnSpPr>
          <p:nvPr/>
        </p:nvCxnSpPr>
        <p:spPr>
          <a:xfrm flipH="1">
            <a:off x="8343547" y="3317484"/>
            <a:ext cx="327861" cy="5338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" idx="1"/>
            <a:endCxn id="13" idx="3"/>
          </p:cNvCxnSpPr>
          <p:nvPr/>
        </p:nvCxnSpPr>
        <p:spPr>
          <a:xfrm flipH="1" flipV="1">
            <a:off x="8347902" y="5040333"/>
            <a:ext cx="353987" cy="6317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" idx="1"/>
            <a:endCxn id="12" idx="3"/>
          </p:cNvCxnSpPr>
          <p:nvPr/>
        </p:nvCxnSpPr>
        <p:spPr>
          <a:xfrm flipH="1">
            <a:off x="8343547" y="5672092"/>
            <a:ext cx="358342" cy="5230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1" idx="1"/>
            <a:endCxn id="15" idx="3"/>
          </p:cNvCxnSpPr>
          <p:nvPr/>
        </p:nvCxnSpPr>
        <p:spPr>
          <a:xfrm flipH="1" flipV="1">
            <a:off x="6261223" y="1505977"/>
            <a:ext cx="270615" cy="830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7" idx="1"/>
            <a:endCxn id="18" idx="3"/>
          </p:cNvCxnSpPr>
          <p:nvPr/>
        </p:nvCxnSpPr>
        <p:spPr>
          <a:xfrm flipH="1" flipV="1">
            <a:off x="6219291" y="3846560"/>
            <a:ext cx="312547" cy="48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2" idx="1"/>
            <a:endCxn id="17" idx="3"/>
          </p:cNvCxnSpPr>
          <p:nvPr/>
        </p:nvCxnSpPr>
        <p:spPr>
          <a:xfrm flipH="1">
            <a:off x="6219291" y="6195148"/>
            <a:ext cx="312547" cy="12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5" idx="1"/>
            <a:endCxn id="14" idx="1"/>
          </p:cNvCxnSpPr>
          <p:nvPr/>
        </p:nvCxnSpPr>
        <p:spPr>
          <a:xfrm flipH="1" flipV="1">
            <a:off x="4244815" y="1068116"/>
            <a:ext cx="589262" cy="4378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5" idx="1"/>
            <a:endCxn id="16" idx="1"/>
          </p:cNvCxnSpPr>
          <p:nvPr/>
        </p:nvCxnSpPr>
        <p:spPr>
          <a:xfrm flipH="1">
            <a:off x="4243038" y="1505977"/>
            <a:ext cx="591039" cy="3816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8" idx="1"/>
            <a:endCxn id="20" idx="0"/>
          </p:cNvCxnSpPr>
          <p:nvPr/>
        </p:nvCxnSpPr>
        <p:spPr>
          <a:xfrm flipH="1" flipV="1">
            <a:off x="4418176" y="3362218"/>
            <a:ext cx="312547" cy="4843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8" idx="1"/>
            <a:endCxn id="19" idx="1"/>
          </p:cNvCxnSpPr>
          <p:nvPr/>
        </p:nvCxnSpPr>
        <p:spPr>
          <a:xfrm flipH="1">
            <a:off x="4335495" y="3846560"/>
            <a:ext cx="395228" cy="36842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7" idx="1"/>
            <a:endCxn id="21" idx="0"/>
          </p:cNvCxnSpPr>
          <p:nvPr/>
        </p:nvCxnSpPr>
        <p:spPr>
          <a:xfrm flipH="1" flipV="1">
            <a:off x="4319365" y="5662884"/>
            <a:ext cx="430056" cy="5335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7" idx="1"/>
            <a:endCxn id="22" idx="1"/>
          </p:cNvCxnSpPr>
          <p:nvPr/>
        </p:nvCxnSpPr>
        <p:spPr>
          <a:xfrm flipH="1">
            <a:off x="4216554" y="6196392"/>
            <a:ext cx="532867" cy="20649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9" idx="4"/>
            <a:endCxn id="23" idx="3"/>
          </p:cNvCxnSpPr>
          <p:nvPr/>
        </p:nvCxnSpPr>
        <p:spPr>
          <a:xfrm flipH="1">
            <a:off x="2799143" y="4214989"/>
            <a:ext cx="37134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22" idx="4"/>
            <a:endCxn id="24" idx="3"/>
          </p:cNvCxnSpPr>
          <p:nvPr/>
        </p:nvCxnSpPr>
        <p:spPr>
          <a:xfrm flipH="1" flipV="1">
            <a:off x="2799143" y="6402888"/>
            <a:ext cx="353987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0" name="Right Brace 69"/>
          <p:cNvSpPr/>
          <p:nvPr/>
        </p:nvSpPr>
        <p:spPr>
          <a:xfrm>
            <a:off x="10556019" y="82678"/>
            <a:ext cx="374325" cy="6775321"/>
          </a:xfrm>
          <a:prstGeom prst="rightBrace">
            <a:avLst>
              <a:gd name="adj1" fmla="val 51710"/>
              <a:gd name="adj2" fmla="val 47604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Left Brace 70"/>
          <p:cNvSpPr/>
          <p:nvPr/>
        </p:nvSpPr>
        <p:spPr>
          <a:xfrm>
            <a:off x="-28208" y="82678"/>
            <a:ext cx="328463" cy="6775321"/>
          </a:xfrm>
          <a:prstGeom prst="leftBrace">
            <a:avLst>
              <a:gd name="adj1" fmla="val 55165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7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4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7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6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4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2" dur="4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4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8" dur="4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61" dur="4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40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4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2" grpId="0" animBg="1"/>
      <p:bldP spid="3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3" grpId="0" animBg="1"/>
      <p:bldP spid="17" grpId="0" animBg="1"/>
      <p:bldP spid="21" grpId="0" animBg="1"/>
      <p:bldP spid="22" grpId="0" animBg="1"/>
      <p:bldP spid="24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853158" y="102549"/>
            <a:ext cx="1222049" cy="1187866"/>
          </a:xfrm>
          <a:prstGeom prst="ellipse">
            <a:avLst/>
          </a:prstGeom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isometricOffAxis2Left">
              <a:rot lat="121483" lon="1697136" rev="25954"/>
            </a:camera>
            <a:lightRig rig="glow" dir="t">
              <a:rot lat="0" lon="0" rev="4800000"/>
            </a:lightRig>
          </a:scene3d>
          <a:sp3d prstMaterial="matte">
            <a:bevelT w="127000" h="63500" prst="divo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قاعده دوم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998436" y="1456465"/>
            <a:ext cx="931492" cy="914400"/>
          </a:xfrm>
          <a:prstGeom prst="roundRect">
            <a:avLst>
              <a:gd name="adj" fmla="val 27882"/>
            </a:avLst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u="sng" dirty="0" smtClean="0">
                <a:cs typeface="B Nazanin" panose="00000400000000000000" pitchFamily="2" charset="-78"/>
              </a:rPr>
              <a:t>علیّت</a:t>
            </a:r>
            <a:endParaRPr lang="en-US" sz="2400" b="1" u="sng" dirty="0">
              <a:cs typeface="B Nazanin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52786" y="170918"/>
            <a:ext cx="7016096" cy="107677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h="82550" prst="relaxedInse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a-IR" dirty="0" smtClean="0">
                <a:cs typeface="B Nazanin" panose="00000400000000000000" pitchFamily="2" charset="-78"/>
              </a:rPr>
              <a:t>1</a:t>
            </a:r>
            <a:r>
              <a:rPr lang="fa-IR" dirty="0" smtClean="0">
                <a:solidFill>
                  <a:srgbClr val="005800"/>
                </a:solidFill>
                <a:cs typeface="B Nazanin" panose="00000400000000000000" pitchFamily="2" charset="-78"/>
              </a:rPr>
              <a:t>. علیت دو طرف دارد ، یک طرف آن علت است و طرف دیگر معلول . </a:t>
            </a:r>
          </a:p>
          <a:p>
            <a:pPr algn="r"/>
            <a:r>
              <a:rPr lang="fa-IR" dirty="0" smtClean="0">
                <a:solidFill>
                  <a:srgbClr val="005800"/>
                </a:solidFill>
                <a:cs typeface="B Nazanin" panose="00000400000000000000" pitchFamily="2" charset="-78"/>
              </a:rPr>
              <a:t>2. مقصود از علت چیز اثر گذار است و معنای معلول چیزی است که از اثر گذار تاثیر می گیرد .</a:t>
            </a:r>
          </a:p>
          <a:p>
            <a:pPr algn="r"/>
            <a:r>
              <a:rPr lang="fa-IR" dirty="0" smtClean="0">
                <a:solidFill>
                  <a:srgbClr val="005800"/>
                </a:solidFill>
                <a:cs typeface="B Nazanin" panose="00000400000000000000" pitchFamily="2" charset="-78"/>
              </a:rPr>
              <a:t>3. علیت یعنی هر موجودی در عالم نیاز به علتی دارد ، وهیچ موجودی ( یا ممکنی ) بی علت نیست.</a:t>
            </a:r>
            <a:endParaRPr lang="en-US" dirty="0">
              <a:solidFill>
                <a:srgbClr val="005800"/>
              </a:solidFill>
              <a:cs typeface="B Nazanin" panose="00000400000000000000" pitchFamily="2" charset="-78"/>
            </a:endParaRPr>
          </a:p>
        </p:txBody>
      </p:sp>
      <p:sp>
        <p:nvSpPr>
          <p:cNvPr id="8" name="Hexagon 7"/>
          <p:cNvSpPr/>
          <p:nvPr/>
        </p:nvSpPr>
        <p:spPr>
          <a:xfrm>
            <a:off x="8767984" y="1512608"/>
            <a:ext cx="1692068" cy="811850"/>
          </a:xfrm>
          <a:prstGeom prst="hexagon">
            <a:avLst>
              <a:gd name="adj" fmla="val 45000"/>
              <a:gd name="vf" fmla="val 115470"/>
            </a:avLst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پذیرش </a:t>
            </a:r>
          </a:p>
          <a:p>
            <a:pPr algn="ctr"/>
            <a:r>
              <a:rPr lang="fa-IR" b="1" dirty="0" smtClean="0">
                <a:cs typeface="B Nazanin" panose="00000400000000000000" pitchFamily="2" charset="-78"/>
              </a:rPr>
              <a:t>«علّیت»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9" name="Hexagon 8"/>
          <p:cNvSpPr/>
          <p:nvPr/>
        </p:nvSpPr>
        <p:spPr>
          <a:xfrm>
            <a:off x="8767984" y="294833"/>
            <a:ext cx="1692068" cy="811850"/>
          </a:xfrm>
          <a:prstGeom prst="hexagon">
            <a:avLst>
              <a:gd name="adj" fmla="val 43948"/>
              <a:gd name="vf" fmla="val 115470"/>
            </a:avLst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توضیح</a:t>
            </a:r>
            <a:endParaRPr lang="fa-IR" dirty="0">
              <a:latin typeface="Segoe UI Symbol" panose="020B0502040204020203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ctr"/>
            <a:r>
              <a:rPr lang="ar-SA" dirty="0"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«اصل عِلیَّت»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567969" y="1437834"/>
            <a:ext cx="3443955" cy="4101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rgbClr val="AC00AC"/>
                </a:solidFill>
                <a:cs typeface="B Nazanin" panose="00000400000000000000" pitchFamily="2" charset="-78"/>
              </a:rPr>
              <a:t>قبول دارد و باید آن را اثبات کند 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67970" y="2003991"/>
            <a:ext cx="3443955" cy="46147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rgbClr val="FF0000"/>
                </a:solidFill>
                <a:cs typeface="B Nazanin" panose="00000400000000000000" pitchFamily="2" charset="-78"/>
              </a:rPr>
              <a:t>قبول ندارد و باید آن را رد کند</a:t>
            </a:r>
            <a:r>
              <a:rPr lang="fa-IR" dirty="0" smtClean="0">
                <a:cs typeface="B Nazanin" panose="00000400000000000000" pitchFamily="2" charset="-78"/>
              </a:rPr>
              <a:t> .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7827" y="2897024"/>
            <a:ext cx="11827380" cy="1375872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b="1" dirty="0">
                <a:solidFill>
                  <a:schemeClr val="tx1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هر استدلال دو مقدمه و یک نتیجه دارد (( یعنی دوعلت و یک معلول دارد)) ، دو اثر گذار یک اثر پذیر دارد ، </a:t>
            </a:r>
            <a:r>
              <a:rPr lang="ar-SA" b="1" dirty="0" smtClean="0">
                <a:solidFill>
                  <a:schemeClr val="tx1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«بنابر </a:t>
            </a:r>
            <a:r>
              <a:rPr lang="ar-SA" b="1" dirty="0">
                <a:solidFill>
                  <a:schemeClr val="tx1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این رد کردن یا اثبات کردن این </a:t>
            </a:r>
            <a:r>
              <a:rPr lang="ar-SA" b="1" dirty="0" smtClean="0">
                <a:solidFill>
                  <a:schemeClr val="tx1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اصل</a:t>
            </a:r>
            <a:r>
              <a:rPr lang="fa-IR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b="1" dirty="0" smtClean="0">
                <a:solidFill>
                  <a:schemeClr val="tx1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صورت </a:t>
            </a:r>
            <a:r>
              <a:rPr lang="ar-SA" b="1" dirty="0" smtClean="0">
                <a:solidFill>
                  <a:schemeClr val="tx1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نمی </a:t>
            </a:r>
            <a:r>
              <a:rPr lang="ar-SA" b="1" dirty="0">
                <a:solidFill>
                  <a:schemeClr val="tx1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گیرد مگر با کمک و یاری جستن از همین </a:t>
            </a:r>
            <a:r>
              <a:rPr lang="ar-SA" b="1" dirty="0" smtClean="0">
                <a:solidFill>
                  <a:schemeClr val="tx1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اصل</a:t>
            </a:r>
            <a:r>
              <a:rPr lang="fa-IR" b="1" dirty="0" smtClean="0">
                <a:solidFill>
                  <a:schemeClr val="tx1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»</a:t>
            </a:r>
            <a:r>
              <a:rPr lang="fa-IR" sz="14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،</a:t>
            </a:r>
            <a:r>
              <a:rPr lang="ar-SA" b="1" dirty="0" smtClean="0">
                <a:solidFill>
                  <a:schemeClr val="tx1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پس شخصی که قصد انجام رد یا اثبات اصل علیت را دارد باید پیش از آن این اصل را پذیرفته باشد و </a:t>
            </a:r>
            <a:r>
              <a:rPr lang="fa-IR" b="1" dirty="0" smtClean="0">
                <a:solidFill>
                  <a:schemeClr val="tx1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</a:t>
            </a:r>
            <a:r>
              <a:rPr lang="ar-SA" b="1" dirty="0" smtClean="0">
                <a:solidFill>
                  <a:schemeClr val="tx1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گرنه استدلال او چه د</a:t>
            </a:r>
            <a:r>
              <a:rPr lang="fa-IR" b="1" dirty="0" smtClean="0">
                <a:solidFill>
                  <a:schemeClr val="tx1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</a:t>
            </a:r>
            <a:r>
              <a:rPr lang="ar-SA" b="1" dirty="0" smtClean="0">
                <a:solidFill>
                  <a:schemeClr val="tx1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جنبه ی رد چه در جنبه ی اثبات ، واقع نمی شود چرا که ، چه کسی گفته آن دو مقدمه و این نتیجه باهم مرتبط هستند تا نتیجه ای حاصل </a:t>
            </a:r>
            <a:r>
              <a:rPr lang="fa-IR" b="1" dirty="0" smtClean="0">
                <a:solidFill>
                  <a:schemeClr val="tx1"/>
                </a:solidFill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شده بنابر آن قابل قبول باشد </a:t>
            </a:r>
            <a:r>
              <a:rPr lang="fa-IR" dirty="0" smtClean="0">
                <a:latin typeface="Segoe UI Symbol" panose="020B0502040204020203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 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3" name="Vertical Scroll 12"/>
          <p:cNvSpPr/>
          <p:nvPr/>
        </p:nvSpPr>
        <p:spPr>
          <a:xfrm>
            <a:off x="4418176" y="4426720"/>
            <a:ext cx="7511753" cy="2333004"/>
          </a:xfrm>
          <a:prstGeom prst="verticalScroll">
            <a:avLst>
              <a:gd name="adj" fmla="val 10302"/>
            </a:avLst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38100" dist="25400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dirty="0" smtClean="0">
                <a:solidFill>
                  <a:srgbClr val="FFFF00"/>
                </a:solidFill>
                <a:cs typeface="B Nazanin" panose="00000400000000000000" pitchFamily="2" charset="-78"/>
              </a:rPr>
              <a:t>مدعی : عالم ماده از ذرات اتم تشکیل شده / عینک بینایی چشم را بیشتر می کند .</a:t>
            </a:r>
          </a:p>
          <a:p>
            <a:pPr algn="r"/>
            <a:r>
              <a:rPr lang="fa-IR" dirty="0" smtClean="0">
                <a:solidFill>
                  <a:srgbClr val="FFFF66"/>
                </a:solidFill>
                <a:cs typeface="B Nazanin" panose="00000400000000000000" pitchFamily="2" charset="-78"/>
              </a:rPr>
              <a:t>مقدمه اول : عالم ماده ، از ماده تشکیل شده است .</a:t>
            </a:r>
          </a:p>
          <a:p>
            <a:pPr algn="r"/>
            <a:r>
              <a:rPr lang="fa-IR" dirty="0" smtClean="0">
                <a:solidFill>
                  <a:srgbClr val="FFFF66"/>
                </a:solidFill>
                <a:cs typeface="B Nazanin" panose="00000400000000000000" pitchFamily="2" charset="-78"/>
              </a:rPr>
              <a:t>مقدمه دوم : هر کجا ماده ای باشد ، از ذرات اتم تشکیل شده است .</a:t>
            </a:r>
          </a:p>
          <a:p>
            <a:pPr algn="r"/>
            <a:r>
              <a:rPr lang="fa-IR" dirty="0" smtClean="0">
                <a:solidFill>
                  <a:srgbClr val="FFFF66"/>
                </a:solidFill>
                <a:cs typeface="B Nazanin" panose="00000400000000000000" pitchFamily="2" charset="-78"/>
              </a:rPr>
              <a:t>نتیجه : عالم ماده از ذرات اتم تشکیل شده است.</a:t>
            </a:r>
          </a:p>
          <a:p>
            <a:pPr algn="r"/>
            <a:r>
              <a:rPr lang="fa-IR" dirty="0" smtClean="0">
                <a:solidFill>
                  <a:srgbClr val="FFFF00"/>
                </a:solidFill>
                <a:cs typeface="B Nazanin" panose="00000400000000000000" pitchFamily="2" charset="-78"/>
              </a:rPr>
              <a:t>مقدمه اول : عینک زدن باعث تقویت عدسی عنبیه می گردد.</a:t>
            </a:r>
          </a:p>
          <a:p>
            <a:pPr algn="r"/>
            <a:r>
              <a:rPr lang="fa-IR" dirty="0" smtClean="0">
                <a:solidFill>
                  <a:srgbClr val="FFFF00"/>
                </a:solidFill>
                <a:cs typeface="B Nazanin" panose="00000400000000000000" pitchFamily="2" charset="-78"/>
              </a:rPr>
              <a:t>مقدمه دوم : هر چیزی باعث تقویت عدسی عنبیه کردد ، بینایی را بیش تر می کند .</a:t>
            </a:r>
          </a:p>
          <a:p>
            <a:pPr algn="r"/>
            <a:r>
              <a:rPr lang="fa-IR" dirty="0" smtClean="0">
                <a:solidFill>
                  <a:srgbClr val="FFFF00"/>
                </a:solidFill>
                <a:cs typeface="B Nazanin" panose="00000400000000000000" pitchFamily="2" charset="-78"/>
              </a:rPr>
              <a:t>نتیجه : عینک بینایی چشم را بیش تر می کند.</a:t>
            </a:r>
            <a:endParaRPr lang="en-US" dirty="0">
              <a:solidFill>
                <a:srgbClr val="FFFF00"/>
              </a:solidFill>
              <a:cs typeface="B Nazanin" panose="00000400000000000000" pitchFamily="2" charset="-78"/>
            </a:endParaRPr>
          </a:p>
        </p:txBody>
      </p:sp>
      <p:sp>
        <p:nvSpPr>
          <p:cNvPr id="14" name="Left Brace 13"/>
          <p:cNvSpPr/>
          <p:nvPr/>
        </p:nvSpPr>
        <p:spPr>
          <a:xfrm>
            <a:off x="6599488" y="4956559"/>
            <a:ext cx="294831" cy="555476"/>
          </a:xfrm>
          <a:prstGeom prst="leftBrace">
            <a:avLst>
              <a:gd name="adj1" fmla="val 25557"/>
              <a:gd name="adj2" fmla="val 46347"/>
            </a:avLst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/>
          <p:cNvSpPr/>
          <p:nvPr/>
        </p:nvSpPr>
        <p:spPr>
          <a:xfrm>
            <a:off x="5499218" y="5772685"/>
            <a:ext cx="252102" cy="555476"/>
          </a:xfrm>
          <a:prstGeom prst="leftBrace">
            <a:avLst>
              <a:gd name="adj1" fmla="val 35451"/>
              <a:gd name="adj2" fmla="val 50000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980408" y="4997427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b="1" dirty="0" smtClean="0">
                <a:latin typeface="Aldhabi" panose="01000000000000000000" pitchFamily="2" charset="-78"/>
                <a:cs typeface="B Nazanin" panose="00000400000000000000" pitchFamily="2" charset="-78"/>
              </a:rPr>
              <a:t>علت</a:t>
            </a:r>
            <a:endParaRPr lang="en-US" b="1" dirty="0">
              <a:latin typeface="Aldhabi" panose="01000000000000000000" pitchFamily="2" charset="-78"/>
              <a:cs typeface="B Nazanin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80138" y="5830640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b="1" dirty="0" smtClean="0">
                <a:cs typeface="B Nazanin" panose="00000400000000000000" pitchFamily="2" charset="-78"/>
              </a:rPr>
              <a:t>علت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45323" y="5418577"/>
            <a:ext cx="754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cs typeface="B Nazanin" panose="00000400000000000000" pitchFamily="2" charset="-78"/>
              </a:rPr>
              <a:t>معلول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91641" y="6336704"/>
            <a:ext cx="807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معلول</a:t>
            </a:r>
            <a:endParaRPr lang="en-US" b="1" dirty="0">
              <a:cs typeface="B Nazanin" panose="00000400000000000000" pitchFamily="2" charset="-78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4691641" y="5772685"/>
            <a:ext cx="699900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4691641" y="4956559"/>
            <a:ext cx="69733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Down Arrow Callout 28"/>
          <p:cNvSpPr/>
          <p:nvPr/>
        </p:nvSpPr>
        <p:spPr>
          <a:xfrm>
            <a:off x="1598064" y="1538243"/>
            <a:ext cx="1897165" cy="1247686"/>
          </a:xfrm>
          <a:prstGeom prst="downArrowCallout">
            <a:avLst>
              <a:gd name="adj1" fmla="val 21262"/>
              <a:gd name="adj2" fmla="val 25935"/>
              <a:gd name="adj3" fmla="val 25000"/>
              <a:gd name="adj4" fmla="val 55631"/>
            </a:avLst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rgbClr val="002060"/>
                </a:solidFill>
                <a:cs typeface="B Nazanin" panose="00000400000000000000" pitchFamily="2" charset="-78"/>
              </a:rPr>
              <a:t>«باید </a:t>
            </a:r>
            <a:r>
              <a:rPr lang="fa-IR" dirty="0">
                <a:solidFill>
                  <a:srgbClr val="002060"/>
                </a:solidFill>
                <a:cs typeface="B Nazanin" panose="00000400000000000000" pitchFamily="2" charset="-78"/>
              </a:rPr>
              <a:t>استدلال </a:t>
            </a:r>
            <a:r>
              <a:rPr lang="fa-IR" dirty="0" smtClean="0">
                <a:solidFill>
                  <a:srgbClr val="002060"/>
                </a:solidFill>
                <a:cs typeface="B Nazanin" panose="00000400000000000000" pitchFamily="2" charset="-78"/>
              </a:rPr>
              <a:t>کرد.»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0" name="Flowchart: Alternate Process 29"/>
          <p:cNvSpPr/>
          <p:nvPr/>
        </p:nvSpPr>
        <p:spPr>
          <a:xfrm>
            <a:off x="514882" y="4426720"/>
            <a:ext cx="3809291" cy="2333003"/>
          </a:xfrm>
          <a:prstGeom prst="flowChartAlternateProcess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38100" dist="25400" dir="5400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dirty="0" smtClean="0">
                <a:solidFill>
                  <a:srgbClr val="F0EA00"/>
                </a:solidFill>
                <a:cs typeface="B Nazanin" panose="00000400000000000000" pitchFamily="2" charset="-78"/>
              </a:rPr>
              <a:t>مدعی : علیت رد می شود / علیت اثبات می شود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</a:p>
          <a:p>
            <a:pPr algn="r"/>
            <a:r>
              <a:rPr lang="fa-IR" dirty="0" smtClean="0">
                <a:solidFill>
                  <a:srgbClr val="FFFF66"/>
                </a:solidFill>
                <a:cs typeface="B Nazanin" panose="00000400000000000000" pitchFamily="2" charset="-78"/>
              </a:rPr>
              <a:t>مقدمه اول : علیت غیر عقلی است .</a:t>
            </a:r>
          </a:p>
          <a:p>
            <a:pPr algn="r"/>
            <a:r>
              <a:rPr lang="fa-IR" dirty="0" smtClean="0">
                <a:solidFill>
                  <a:srgbClr val="FFFF66"/>
                </a:solidFill>
                <a:cs typeface="B Nazanin" panose="00000400000000000000" pitchFamily="2" charset="-78"/>
              </a:rPr>
              <a:t>مقدمه دوم : هر غیر عقلی رد می شود .</a:t>
            </a:r>
          </a:p>
          <a:p>
            <a:pPr algn="r"/>
            <a:r>
              <a:rPr lang="fa-IR" dirty="0" smtClean="0">
                <a:solidFill>
                  <a:srgbClr val="FFFF66"/>
                </a:solidFill>
                <a:cs typeface="B Nazanin" panose="00000400000000000000" pitchFamily="2" charset="-78"/>
              </a:rPr>
              <a:t>نتیجه : علیت رد می شود .</a:t>
            </a:r>
          </a:p>
          <a:p>
            <a:pPr algn="r"/>
            <a:r>
              <a:rPr lang="fa-IR" dirty="0" smtClean="0">
                <a:solidFill>
                  <a:srgbClr val="FFFF00"/>
                </a:solidFill>
                <a:cs typeface="B Nazanin" panose="00000400000000000000" pitchFamily="2" charset="-78"/>
              </a:rPr>
              <a:t>مقدمه اول : علیت عقلی است .</a:t>
            </a:r>
          </a:p>
          <a:p>
            <a:pPr algn="r"/>
            <a:r>
              <a:rPr lang="fa-IR" dirty="0" smtClean="0">
                <a:solidFill>
                  <a:srgbClr val="FFFF00"/>
                </a:solidFill>
                <a:cs typeface="B Nazanin" panose="00000400000000000000" pitchFamily="2" charset="-78"/>
              </a:rPr>
              <a:t>مقدمه دوم : هر عقلی ، اثبات می شود .</a:t>
            </a:r>
          </a:p>
          <a:p>
            <a:pPr algn="r"/>
            <a:r>
              <a:rPr lang="fa-IR" dirty="0" smtClean="0">
                <a:solidFill>
                  <a:srgbClr val="FFFF00"/>
                </a:solidFill>
                <a:cs typeface="B Nazanin" panose="00000400000000000000" pitchFamily="2" charset="-78"/>
              </a:rPr>
              <a:t>نتیجه : علیت اثبات می شود.</a:t>
            </a:r>
            <a:endParaRPr lang="en-US" dirty="0">
              <a:solidFill>
                <a:srgbClr val="FFFF00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Left Brace 30"/>
          <p:cNvSpPr/>
          <p:nvPr/>
        </p:nvSpPr>
        <p:spPr>
          <a:xfrm>
            <a:off x="1231203" y="4969378"/>
            <a:ext cx="194172" cy="449199"/>
          </a:xfrm>
          <a:prstGeom prst="leftBrace">
            <a:avLst>
              <a:gd name="adj1" fmla="val 23340"/>
              <a:gd name="adj2" fmla="val 50000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 Brace 31"/>
          <p:cNvSpPr/>
          <p:nvPr/>
        </p:nvSpPr>
        <p:spPr>
          <a:xfrm>
            <a:off x="1252689" y="5834909"/>
            <a:ext cx="151201" cy="449199"/>
          </a:xfrm>
          <a:prstGeom prst="leftBrace">
            <a:avLst>
              <a:gd name="adj1" fmla="val 29244"/>
              <a:gd name="adj2" fmla="val 5000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612123" y="4997427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b="1" dirty="0" smtClean="0">
                <a:cs typeface="B Nazanin" panose="00000400000000000000" pitchFamily="2" charset="-78"/>
              </a:rPr>
              <a:t>علت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58025" y="5830640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b="1" dirty="0" smtClean="0">
                <a:cs typeface="B Nazanin" panose="00000400000000000000" pitchFamily="2" charset="-78"/>
              </a:rPr>
              <a:t>علت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8524" y="5418577"/>
            <a:ext cx="754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cs typeface="B Nazanin" panose="00000400000000000000" pitchFamily="2" charset="-78"/>
              </a:rPr>
              <a:t>معلول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4124" y="6261811"/>
            <a:ext cx="754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cs typeface="B Nazanin" panose="00000400000000000000" pitchFamily="2" charset="-78"/>
              </a:rPr>
              <a:t>معلول</a:t>
            </a:r>
            <a:endParaRPr lang="en-US" b="1" dirty="0">
              <a:cs typeface="B Nazanin" panose="00000400000000000000" pitchFamily="2" charset="-78"/>
            </a:endParaRPr>
          </a:p>
        </p:txBody>
      </p:sp>
      <p:cxnSp>
        <p:nvCxnSpPr>
          <p:cNvPr id="11" name="Straight Arrow Connector 10"/>
          <p:cNvCxnSpPr>
            <a:stCxn id="2" idx="1"/>
            <a:endCxn id="29" idx="3"/>
          </p:cNvCxnSpPr>
          <p:nvPr/>
        </p:nvCxnSpPr>
        <p:spPr>
          <a:xfrm flipH="1">
            <a:off x="3495229" y="1642933"/>
            <a:ext cx="1072740" cy="2423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3" idx="1"/>
          </p:cNvCxnSpPr>
          <p:nvPr/>
        </p:nvCxnSpPr>
        <p:spPr>
          <a:xfrm flipH="1" flipV="1">
            <a:off x="3495229" y="1905985"/>
            <a:ext cx="1072741" cy="3287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8" idx="3"/>
            <a:endCxn id="2" idx="3"/>
          </p:cNvCxnSpPr>
          <p:nvPr/>
        </p:nvCxnSpPr>
        <p:spPr>
          <a:xfrm flipH="1" flipV="1">
            <a:off x="8011924" y="1642933"/>
            <a:ext cx="756060" cy="275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8" idx="3"/>
            <a:endCxn id="3" idx="3"/>
          </p:cNvCxnSpPr>
          <p:nvPr/>
        </p:nvCxnSpPr>
        <p:spPr>
          <a:xfrm flipH="1">
            <a:off x="8011925" y="1918533"/>
            <a:ext cx="756059" cy="3161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9" idx="3"/>
            <a:endCxn id="6" idx="3"/>
          </p:cNvCxnSpPr>
          <p:nvPr/>
        </p:nvCxnSpPr>
        <p:spPr>
          <a:xfrm flipH="1">
            <a:off x="8468882" y="700758"/>
            <a:ext cx="299102" cy="85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5" idx="1"/>
            <a:endCxn id="8" idx="0"/>
          </p:cNvCxnSpPr>
          <p:nvPr/>
        </p:nvCxnSpPr>
        <p:spPr>
          <a:xfrm flipH="1">
            <a:off x="10460052" y="1913665"/>
            <a:ext cx="538384" cy="48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5" idx="1"/>
            <a:endCxn id="9" idx="0"/>
          </p:cNvCxnSpPr>
          <p:nvPr/>
        </p:nvCxnSpPr>
        <p:spPr>
          <a:xfrm flipH="1" flipV="1">
            <a:off x="10460052" y="700758"/>
            <a:ext cx="538384" cy="12129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14978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3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3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3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3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build="allAtOnce" animBg="1"/>
      <p:bldP spid="8" grpId="0" animBg="1"/>
      <p:bldP spid="9" grpId="0" animBg="1"/>
      <p:bldP spid="2" grpId="0" animBg="1"/>
      <p:bldP spid="3" grpId="0" animBg="1"/>
      <p:bldP spid="12" grpId="0" build="p" animBg="1"/>
      <p:bldP spid="13" grpId="0" animBg="1"/>
      <p:bldP spid="29" grpId="0" animBg="1"/>
      <p:bldP spid="30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3946</TotalTime>
  <Words>1027</Words>
  <Application>Microsoft Office PowerPoint</Application>
  <PresentationFormat>Widescreen</PresentationFormat>
  <Paragraphs>73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Aldhabi</vt:lpstr>
      <vt:lpstr>Arabic Typesetting</vt:lpstr>
      <vt:lpstr>Arial</vt:lpstr>
      <vt:lpstr>B Nazanin</vt:lpstr>
      <vt:lpstr>Calibri</vt:lpstr>
      <vt:lpstr>Century Gothic</vt:lpstr>
      <vt:lpstr>Segoe UI Symbol</vt:lpstr>
      <vt:lpstr>Wingdings 3</vt:lpstr>
      <vt:lpstr>Wisp</vt:lpstr>
      <vt:lpstr>بسم الله الرحمن الرحیم</vt:lpstr>
      <vt:lpstr>PowerPoint Presentation</vt:lpstr>
      <vt:lpstr>درس چهارم : توحید چرا خدا علت نداره ؟  کی گفته خدا وجود داره ؟ برای وجود خدا چه دلیلی داریم ؟ توحید دارای سه مسئله ی اساسی است :  1 - اثبات خدا ( قاعده 1-6 )   2- اثبات صفات خدا ( قاعده 7 )  3- توضیح صفات خدا ( قاعده 8-10)  اولین مسئله در توحید ، مسئله اثبات خدا است که اثبات یک مطلب باید از طریق برهان باشد .  ابتدا توضیح مختصری پیرامون بُرهان خواهیم داد : برهان در لغت به معنای نور و حقیقت آمده است. در اصلاح نیز اقامه برهان یعنی : استدلالی را با ساز و کار منطقی به علم حضوری برسانیم به طوری که یقین پیدا کنیم به واقعیت مطلوب خود دست پیدا کردیم و هیچ گونه شکی در راستی و درستی آن نداشته باشیم. این نبود شک به علت آن است که برهان دقیقا وسیله ی رسیدن به علوم حضوری خطا ناپذیر است . هر سه مسئله ی توحید را ذیل ده قاعده انجام می دهیم :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الرحیم</dc:title>
  <dc:creator>Admin</dc:creator>
  <cp:lastModifiedBy>Admin</cp:lastModifiedBy>
  <cp:revision>400</cp:revision>
  <dcterms:created xsi:type="dcterms:W3CDTF">2018-11-05T14:04:07Z</dcterms:created>
  <dcterms:modified xsi:type="dcterms:W3CDTF">2019-04-08T00:27:48Z</dcterms:modified>
  <cp:contentStatus/>
</cp:coreProperties>
</file>