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7" r:id="rId1"/>
  </p:sldMasterIdLst>
  <p:notesMasterIdLst>
    <p:notesMasterId r:id="rId32"/>
  </p:notesMasterIdLst>
  <p:sldIdLst>
    <p:sldId id="504" r:id="rId2"/>
    <p:sldId id="482" r:id="rId3"/>
    <p:sldId id="658" r:id="rId4"/>
    <p:sldId id="659" r:id="rId5"/>
    <p:sldId id="669" r:id="rId6"/>
    <p:sldId id="587" r:id="rId7"/>
    <p:sldId id="449" r:id="rId8"/>
    <p:sldId id="450" r:id="rId9"/>
    <p:sldId id="588" r:id="rId10"/>
    <p:sldId id="589" r:id="rId11"/>
    <p:sldId id="590" r:id="rId12"/>
    <p:sldId id="591" r:id="rId13"/>
    <p:sldId id="592" r:id="rId14"/>
    <p:sldId id="593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70" r:id="rId24"/>
    <p:sldId id="671" r:id="rId25"/>
    <p:sldId id="672" r:id="rId26"/>
    <p:sldId id="677" r:id="rId27"/>
    <p:sldId id="678" r:id="rId28"/>
    <p:sldId id="679" r:id="rId29"/>
    <p:sldId id="605" r:id="rId30"/>
    <p:sldId id="413" r:id="rId31"/>
  </p:sldIdLst>
  <p:sldSz cx="12192000" cy="6858000"/>
  <p:notesSz cx="6858000" cy="9144000"/>
  <p:embeddedFontLst>
    <p:embeddedFont>
      <p:font typeface="Wingdings 2" panose="05020102010507070707" pitchFamily="18" charset="2"/>
      <p:regular r:id="rId33"/>
    </p:embeddedFont>
    <p:embeddedFont>
      <p:font typeface="B Nazanin" panose="00000400000000000000" pitchFamily="2" charset="-78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Perpetua" panose="02020502060401020303" pitchFamily="18" charset="0"/>
      <p:regular r:id="rId40"/>
      <p:bold r:id="rId41"/>
      <p:italic r:id="rId42"/>
      <p:boldItalic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iransans" panose="02040503050201020203" pitchFamily="18" charset="-78"/>
      <p:regular r:id="rId46"/>
      <p:bold r:id="rId47"/>
    </p:embeddedFont>
    <p:embeddedFont>
      <p:font typeface="B Zar" panose="00000400000000000000" pitchFamily="2" charset="-78"/>
      <p:regular r:id="rId48"/>
      <p:bold r:id="rId49"/>
    </p:embeddedFont>
    <p:embeddedFont>
      <p:font typeface="B Traffic" panose="00000400000000000000" pitchFamily="2" charset="-78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294967295" orient="horz" pos="2160" userDrawn="1">
          <p15:clr>
            <a:srgbClr val="A4A3A4"/>
          </p15:clr>
        </p15:guide>
        <p15:guide id="429496729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8" autoAdjust="0"/>
    <p:restoredTop sz="94660"/>
  </p:normalViewPr>
  <p:slideViewPr>
    <p:cSldViewPr snapToGrid="0">
      <p:cViewPr>
        <p:scale>
          <a:sx n="80" d="100"/>
          <a:sy n="80" d="100"/>
        </p:scale>
        <p:origin x="-4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E421-689C-4A02-9127-DBB97BCB52D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6011-00DE-4178-926B-409E808B4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راهنمای مشاوران-داوطلبان و خانواده ها</a:t>
            </a:r>
            <a:endParaRPr lang="fa-IR" sz="44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633052"/>
          </a:xfrm>
        </p:spPr>
        <p:txBody>
          <a:bodyPr>
            <a:noAutofit/>
          </a:bodyPr>
          <a:lstStyle/>
          <a:p>
            <a:r>
              <a:rPr lang="fa-IR" sz="6000" b="1" dirty="0" smtClean="0">
                <a:cs typeface="B Nazanin" panose="00000400000000000000" pitchFamily="2" charset="-78"/>
              </a:rPr>
              <a:t>انتخاب رشته کنکور سراسری</a:t>
            </a:r>
            <a:r>
              <a:rPr lang="en-US" sz="6000" b="1" dirty="0" smtClean="0">
                <a:cs typeface="B Nazanin" panose="00000400000000000000" pitchFamily="2" charset="-78"/>
              </a:rPr>
              <a:t> </a:t>
            </a:r>
            <a:br>
              <a:rPr lang="en-US" sz="6000" b="1" dirty="0" smtClean="0">
                <a:cs typeface="B Nazanin" panose="00000400000000000000" pitchFamily="2" charset="-78"/>
              </a:rPr>
            </a:br>
            <a:endParaRPr lang="fa-IR" sz="6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5026"/>
            <a:ext cx="10363200" cy="43547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dirty="0">
                <a:cs typeface="B Zar" panose="00000400000000000000" pitchFamily="2" charset="-78"/>
              </a:rPr>
              <a:t/>
            </a:r>
            <a:br>
              <a:rPr lang="fa-IR" sz="3600" b="1" dirty="0">
                <a:cs typeface="B Zar" panose="00000400000000000000" pitchFamily="2" charset="-78"/>
              </a:rPr>
            </a:b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سهمیه ایثارگران 25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درصدی و زیر 25 درصدی 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در کنکور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سراسری چگونه است؟</a:t>
            </a:r>
          </a:p>
          <a:p>
            <a:r>
              <a:rPr lang="fa-IR" sz="3600" b="1" dirty="0">
                <a:cs typeface="B Zar" panose="00000400000000000000" pitchFamily="2" charset="-78"/>
              </a:rPr>
              <a:t/>
            </a:r>
            <a:br>
              <a:rPr lang="fa-IR" sz="3600" b="1" dirty="0">
                <a:cs typeface="B Zar" panose="00000400000000000000" pitchFamily="2" charset="-78"/>
              </a:rPr>
            </a:b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تعهدات تحصیل رایگان پذیرفته شدگان سهمیه های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مختلف چه مواردی است؟</a:t>
            </a:r>
          </a:p>
          <a:p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9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5970"/>
            <a:ext cx="10363200" cy="43138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بومی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گزینی شامل نواحی نه گانه و قطب های پنچگانه چگونه است؟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منظور از رشته های کشوری، قطبی، ناحیه ای و استانی چیست و در هنگام انتخاب رشته چگونه آن ها را انتخاب کنیم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03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5026"/>
            <a:ext cx="10363200" cy="43547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شرایط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کلی تحصیل در دانشگاه ها و موسسات آموزش عالی ( دوره های روزانه، شبانه، دانشگاه فرهنگیان، نیمه حضوری، پیام نور و غیرانتفاعی، مجازی ( الکترونیکی )، پردیس خودگردان و ظرفیت مازاد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) چگونه است؟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8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65026"/>
            <a:ext cx="10363200" cy="43547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رشته های متمرکز و رشته های متمرکز</a:t>
            </a:r>
            <a:r>
              <a:rPr lang="en-US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 با شرایط خاص </a:t>
            </a:r>
          </a:p>
          <a:p>
            <a:pPr>
              <a:lnSpc>
                <a:spcPct val="20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محرومیت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از کنکور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سراسری تابع چه شرایطی است؟</a:t>
            </a:r>
          </a:p>
          <a:p>
            <a:pPr>
              <a:lnSpc>
                <a:spcPct val="200000"/>
              </a:lnSpc>
            </a:pP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شرایط </a:t>
            </a:r>
            <a:r>
              <a:rPr lang="fa-IR" sz="36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ثبت نام </a:t>
            </a:r>
            <a:r>
              <a:rPr lang="fa-IR" sz="36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دانشگاه فرهنگیان چیست؟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7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856096"/>
            <a:ext cx="10363200" cy="4163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انتخاب رشته در دو یا سه گروه آزمایشی چگونه خواهد بود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انتخاب رشته های صرفا با سوابق تحصیلی در دوره روزانه  برای داوطلبانی که در آزمون مجاز به انتخاب رشته در دوره های روزانه نشده اند امکان پذیر است؟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14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2-آشنایی با  واژه ها و اصطلاحات کنکور و انتخاب رشته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2" y="3255417"/>
            <a:ext cx="851620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4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کنکور</a:t>
            </a:r>
            <a:endParaRPr lang="fa-IR" sz="44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7856"/>
            <a:ext cx="10363200" cy="42319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کنکور یک آزمون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نرم مرجع </a:t>
            </a:r>
            <a:r>
              <a:rPr lang="fa-IR" sz="3200" b="1" dirty="0" smtClean="0">
                <a:cs typeface="B Traffic" panose="00000400000000000000" pitchFamily="2" charset="-78"/>
              </a:rPr>
              <a:t>و از نوع آزمون های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سرعت</a:t>
            </a:r>
            <a:r>
              <a:rPr lang="fa-IR" sz="3200" b="1" dirty="0" smtClean="0">
                <a:cs typeface="B Traffic" panose="00000400000000000000" pitchFamily="2" charset="-78"/>
              </a:rPr>
              <a:t> است که برای انتخاب داوطلبان ورود به دانشگاه ها و مراکز آموزش عالی انجام می پذیرد</a:t>
            </a:r>
            <a:endParaRPr lang="fa-IR" sz="32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03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تفاوت کنکور با آزمون های مدرسه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5970"/>
            <a:ext cx="10363200" cy="4313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 نوع آزمون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2-شرایط قبولی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3-نوع سئوالات</a:t>
            </a:r>
          </a:p>
        </p:txBody>
      </p:sp>
    </p:spTree>
    <p:extLst>
      <p:ext uri="{BB962C8B-B14F-4D97-AF65-F5344CB8AC3E}">
        <p14:creationId xmlns:p14="http://schemas.microsoft.com/office/powerpoint/2010/main" val="309463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1-نوع آزمون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69492"/>
            <a:ext cx="10363200" cy="44503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a-IR" sz="3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کنکور از جهت نوع آزمون دو تفاوت اساسی با امتحانات مدرسه دارد</a:t>
            </a:r>
          </a:p>
          <a:p>
            <a:pPr>
              <a:lnSpc>
                <a:spcPct val="200000"/>
              </a:lnSpc>
            </a:pPr>
            <a:r>
              <a:rPr lang="fa-IR" sz="35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اول: کنکور آزمون سرعت است و امتحانات مدرسه آزمون قدرت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سرعت زمان کافی برای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 پاسخگویی وجود ندارد و داوطلب بر اساس دقت و سرعت به سئوالات پاسخ دهد. به همین دلیل از نمره منفی استفاده می کنند تا احتمال پاسخ تصادفی از بین برود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درآزمون قدرت داوطلب زمان کافی برای بررسی و مقایسه و اصلاح اشتباهات احتمالی دارد.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769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 algn="ctr">
              <a:lnSpc>
                <a:spcPct val="150000"/>
              </a:lnSpc>
              <a:spcBef>
                <a:spcPts val="580"/>
              </a:spcBef>
            </a:pPr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2-شرایط قبولی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28548"/>
            <a:ext cx="10363200" cy="44912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شرایط قبولی در کنکور براساس عملکرد داوطلب و عملکرد سایر داوطلبان در آزمون کنکور است.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یعنی انتخاب بر اساس ملاک یا سقف نمره  نیست، بلکه بر اساس وضعیت و جایگاه داوطلب در مقایسه با سایر داوطلبان است.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چون کنکور یک آزمون هنجاری است و نه ملاکی</a:t>
            </a:r>
          </a:p>
          <a:p>
            <a:pPr>
              <a:lnSpc>
                <a:spcPct val="150000"/>
              </a:lnSpc>
            </a:pPr>
            <a:endParaRPr lang="fa-IR" sz="3200" b="1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67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شبکه 4/ برنامه «طعم مطالع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908050"/>
            <a:ext cx="9791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2-ادامه -شرایط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قبولی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87856"/>
            <a:ext cx="10363200" cy="42319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های ملاکی شرکت کنندگان در یک آزمون در صورت کسب نمره مشخص شده و بالاتر از آن(مثلا نمره 10 از 20) که همان ملاک قبولی پذیرفته می شود.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بنابراین ممکن است در یک آزمون ملاکی همه یا هیچکدام پذیذفته نشوند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هنجاری به جای کف نمره(ملاک) برابر سهیمه تعیین شده افرادی که بالاتری نمره را کسب نموده اند انتخاب می کنند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بنابراین در آزمون های هنجاری برابر سهیمه ها افرادی با هر نمره ای پذیرفته خواهند شد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967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4320" lvl="0" indent="-274320" algn="ctr">
              <a:lnSpc>
                <a:spcPct val="150000"/>
              </a:lnSpc>
              <a:spcBef>
                <a:spcPts val="580"/>
              </a:spcBef>
            </a:pPr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96788"/>
            <a:ext cx="10363200" cy="44230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تفاوت های نوع سئوالات کنکور با امتحانات مدرسه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سئوالات کنکور چهارگزینه ای اما سئوالات مدرسه تشریحی یا کوتاه پاسخ می باشند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سئوالات کنکور بر اساس تکنیک های بسط و یادگیری در حد تسلط طراحی می شوند</a:t>
            </a:r>
          </a:p>
        </p:txBody>
      </p:sp>
    </p:spTree>
    <p:extLst>
      <p:ext uri="{BB962C8B-B14F-4D97-AF65-F5344CB8AC3E}">
        <p14:creationId xmlns:p14="http://schemas.microsoft.com/office/powerpoint/2010/main" val="421831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در تکنیک بسط از ارتباط برقرار نمودن بین جملات و پاراگراف ها اطلاعات جدیدی بدست می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آید </a:t>
            </a: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افراد باهوش بهتر می توانند بین مطالب کتاب ارتباط برقرار نموده و اطلاعات جدیدی بدست آورند</a:t>
            </a:r>
            <a:endParaRPr lang="en-US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در تکنیک یادگیری در حد تسلط مطالب آموخته شده با واقعیت های بیرونی تطبیق داده می شود</a:t>
            </a:r>
          </a:p>
          <a:p>
            <a:r>
              <a:rPr lang="fa-IR" b="1" dirty="0" smtClean="0">
                <a:cs typeface="B Zar" panose="00000400000000000000" pitchFamily="2" charset="-78"/>
              </a:rPr>
              <a:t>علاوه بر این با موضوعات مشابه هم مقایسه می شود و تفاوت ها و شباهت های آنان مشخص می شود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55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cs typeface="B Zar" panose="00000400000000000000" pitchFamily="2" charset="-78"/>
              </a:rPr>
              <a:t>انتخاب رشته   انتخاب آینده</a:t>
            </a:r>
            <a:endParaRPr lang="en-US" sz="48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3234519"/>
            <a:ext cx="8256895" cy="147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انتخاب رشته تصمیم گیری برای آینده شغلی و تحصیلی است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10436"/>
            <a:ext cx="10363200" cy="48858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بنابراین برای تصمیم گیری درست و منطقی بهتراست: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1-علاقه ها و توانایی های خود را بشناسید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2-برای آینده خود برنامه داشته باشید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3-رشته های دانشگاهی را بشناسید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4-بر اساس علاقمندی، توانایی ها و برنامه های آینده خود انتخاب رشته نمایید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1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انتخاب رشته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sz="3300" b="1" dirty="0">
                <a:solidFill>
                  <a:prstClr val="black"/>
                </a:solidFill>
                <a:cs typeface="B Zar" panose="00000400000000000000" pitchFamily="2" charset="-78"/>
              </a:rPr>
              <a:t>انتخاب رشته آخرین قدم در فرآیند ورود دانش آموزان و داوطلبان به دانشگاه </a:t>
            </a:r>
            <a:r>
              <a:rPr lang="fa-IR" sz="33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است  </a:t>
            </a:r>
            <a:r>
              <a:rPr lang="fa-IR" sz="3300" b="1" dirty="0">
                <a:solidFill>
                  <a:prstClr val="black"/>
                </a:solidFill>
                <a:cs typeface="B Zar" panose="00000400000000000000" pitchFamily="2" charset="-78"/>
              </a:rPr>
              <a:t>و چون نتیجه تمام  این فرآیند پرمشقت به انتخاب رشته بستگی دارد، مهم ترین گام محسوب می </a:t>
            </a:r>
            <a:r>
              <a:rPr lang="fa-IR" sz="33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شود</a:t>
            </a:r>
            <a:endParaRPr lang="fa-IR" sz="24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5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روش و نحوه انتخاب رشته </a:t>
            </a:r>
            <a:endParaRPr lang="en-US" sz="4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147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800" b="1" dirty="0">
                <a:solidFill>
                  <a:prstClr val="black"/>
                </a:solidFill>
                <a:cs typeface="B Zar" panose="00000400000000000000" pitchFamily="2" charset="-78"/>
              </a:rPr>
              <a:t>روش و نحوه انتخاب رشته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92317"/>
            <a:ext cx="10363200" cy="44274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latin typeface="BRoyaBold"/>
                <a:cs typeface="B Zar" panose="00000400000000000000" pitchFamily="2" charset="-78"/>
              </a:rPr>
              <a:t>پذيرش در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رشته هاي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تحصيلي دانشگا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ه ها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و مؤسسات آموزش عالي از طريق آزمون سراسري به دو روش صورت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مي گيرد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1-رشته هاي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با آزمون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 رشته هايي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كه ملاك پذيرش آنها، ملاك حاصل از آزمون و تأثير سوابق تحصيلي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مي باشد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2-رشته های صرفا با سوابق تحصیلی(بدون آزمون):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رشته هايي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است كه ملاك پذيرش در آنها با معدل كتبي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نهایی دیپلم انجام می گیرد و از کنکور 1399 در دفترچه جداگانه و پس از انتخاب رشته با آزمون اعلام خواهد شد</a:t>
            </a:r>
            <a:endParaRPr lang="fa-IR" sz="2400" b="1" dirty="0">
              <a:latin typeface="BRoyaBold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2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800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روش و نحوه انتخاب رشته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2676"/>
            <a:ext cx="10363200" cy="43171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latin typeface="BRoyaBold"/>
                <a:cs typeface="B Zar" panose="00000400000000000000" pitchFamily="2" charset="-78"/>
              </a:rPr>
              <a:t>در صورتي كه داوطلب در هر دو روش پذير ش فوق در رديف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پذيرفته شدگان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نهايي قرارگيرد، منحصرا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مي تواند در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يكي از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رشته هاي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قبولي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ثبت نام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و ادامه تحصيل نمايد.</a:t>
            </a:r>
            <a:endParaRPr lang="en-US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8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>3-آشنایی </a:t>
            </a:r>
            <a:r>
              <a:rPr lang="fa-IR" b="1" dirty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>با مفاهیم و اصطلاحات آموزش عالی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4" y="3137351"/>
            <a:ext cx="682388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2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سرفصل های دوره</a:t>
            </a:r>
            <a:endParaRPr lang="en-US" sz="6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آشنایی با مفاهیم و اصطلاحات آموزش عالی</a:t>
            </a:r>
            <a:endParaRPr 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24084"/>
            <a:ext cx="10363200" cy="43957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1-مقاطع تحصیلی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 گرایش /رشته تحصیلی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3- رشته های شناور یا چند گروهی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4-روش های گزینش متمرکز و متمرکز با شرایط خاص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5- دوره های تحصیلی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6- زیر گروه و رتبه زیر گروه</a:t>
            </a:r>
          </a:p>
          <a:p>
            <a:pPr algn="r" rtl="1">
              <a:lnSpc>
                <a:spcPct val="150000"/>
              </a:lnSpc>
            </a:pPr>
            <a:endParaRPr lang="fa-IR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0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03" y="274638"/>
            <a:ext cx="103632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سرفصل های دوره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55668"/>
            <a:ext cx="10363200" cy="4464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1-چند سئوال اساسی در خصوص کنکور و انتخاب رشته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2-آشنایی با واژه ها و اصطلاحات کنکور و انتخاب رشته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3-آشنایی با واژها و اصطلاحات سازمان سنجش و وزارت علوم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4-روش های متمرکز و متمرکز با شرایط خاص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5-بومی گزینی در کنکور و تاثیر آن در انتخاب رشته</a:t>
            </a:r>
          </a:p>
          <a:p>
            <a:pPr>
              <a:lnSpc>
                <a:spcPct val="150000"/>
              </a:lnSpc>
            </a:pP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54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سرفصل های دوره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02328" y="1543792"/>
            <a:ext cx="10363200" cy="5011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6-سهیمه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ها در کنکور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7-توجه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به زیرگروه ها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8-اشتباهات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رایج داوطلبان در انتخاب </a:t>
            </a: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رشته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9-الگوهای چهارگانه انتخاب رشته توسط داوطلبان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9-عوامل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موثر بر انتخاب رشته</a:t>
            </a:r>
          </a:p>
          <a:p>
            <a:r>
              <a:rPr lang="fa-IR" sz="4000" b="1" dirty="0" smtClean="0">
                <a:cs typeface="B Zar" panose="00000400000000000000" pitchFamily="2" charset="-78"/>
              </a:rPr>
              <a:t>10-فرایند هفت مرحله ای انتخاب رشته</a:t>
            </a:r>
            <a:endParaRPr lang="en-US" sz="4000" b="1" dirty="0" smtClean="0">
              <a:cs typeface="B Zar" panose="00000400000000000000" pitchFamily="2" charset="-78"/>
            </a:endParaRPr>
          </a:p>
          <a:p>
            <a:r>
              <a:rPr lang="fa-IR" sz="4000" b="1" dirty="0" smtClean="0">
                <a:cs typeface="B Zar" panose="00000400000000000000" pitchFamily="2" charset="-78"/>
              </a:rPr>
              <a:t>11-بیست نکته طلایی انتخاب رشته</a:t>
            </a:r>
          </a:p>
        </p:txBody>
      </p:sp>
    </p:spTree>
    <p:extLst>
      <p:ext uri="{BB962C8B-B14F-4D97-AF65-F5344CB8AC3E}">
        <p14:creationId xmlns:p14="http://schemas.microsoft.com/office/powerpoint/2010/main" val="851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6287" y="3200400"/>
            <a:ext cx="10249467" cy="16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قبل از مطالعه اسلاید</a:t>
            </a:r>
            <a:r>
              <a:rPr lang="en-US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ها به سئوالات مطرح شده خوب فکر کنید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cs typeface="B Zar" panose="00000400000000000000" pitchFamily="2" charset="-78"/>
              </a:rPr>
              <a:t>1-چند سئوال اساسی </a:t>
            </a:r>
            <a:endParaRPr lang="en-US" sz="5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3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fa-IR" sz="4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583140"/>
            <a:ext cx="10363200" cy="44366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تفاوت آزمون کنکور با آزمون های مدرسه در چیست ؟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تفاوت آزمون های قدرت با آزمون سرعت در چه چیزهایی است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چرا در آزمون کنکور نمره منفی در نظر می گیرند</a:t>
            </a:r>
            <a:endParaRPr lang="fa-IR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13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چند سئوال اساسی 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24084"/>
            <a:ext cx="10363200" cy="43957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endParaRPr lang="fa-IR" sz="40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آزمون های ملاکی و هنجاری چه تفاوتی با یکدیگر  دارند ؟</a:t>
            </a:r>
          </a:p>
          <a:p>
            <a:pPr algn="r" rtl="1"/>
            <a:endParaRPr lang="fa-IR" sz="4000" dirty="0">
              <a:cs typeface="B Zar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کنکور  چگونه  آزمونی است (ملاکی و یا هنجاری) ؟</a:t>
            </a:r>
            <a:endParaRPr lang="fa-IR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1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چند </a:t>
            </a:r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سئوال اساسی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24084"/>
            <a:ext cx="10363200" cy="43957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a-IR" sz="3200" b="1" dirty="0" smtClean="0">
              <a:solidFill>
                <a:srgbClr val="232323"/>
              </a:solidFill>
              <a:latin typeface="iransans"/>
              <a:cs typeface="B Zar" panose="00000400000000000000" pitchFamily="2" charset="-78"/>
            </a:endParaRPr>
          </a:p>
          <a:p>
            <a:r>
              <a:rPr lang="fa-IR" sz="32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</a:t>
            </a:r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تاثیر سهمیه مناطق در کنکور سراسری ( کدام سهمیه مناطق بهتر است ؟ منطقه 1 ، 2 یا 3 </a:t>
            </a:r>
            <a:r>
              <a:rPr lang="fa-IR" sz="3200" b="1" dirty="0" smtClean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)</a:t>
            </a:r>
          </a:p>
          <a:p>
            <a:pPr algn="just"/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 </a:t>
            </a:r>
          </a:p>
          <a:p>
            <a:pPr algn="just"/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سهمیه خانواده شهدا در کنکور سراسری</a:t>
            </a:r>
          </a:p>
          <a:p>
            <a:r>
              <a:rPr lang="fa-IR" sz="3200" b="1" dirty="0">
                <a:cs typeface="B Zar" panose="00000400000000000000" pitchFamily="2" charset="-78"/>
              </a:rPr>
              <a:t/>
            </a:r>
            <a:br>
              <a:rPr lang="fa-IR" sz="3200" b="1" dirty="0">
                <a:cs typeface="B Zar" panose="00000400000000000000" pitchFamily="2" charset="-78"/>
              </a:rPr>
            </a:br>
            <a:r>
              <a:rPr lang="fa-IR" sz="3200" b="1" dirty="0">
                <a:solidFill>
                  <a:srgbClr val="232323"/>
                </a:solidFill>
                <a:latin typeface="iransans"/>
                <a:cs typeface="B Zar" panose="00000400000000000000" pitchFamily="2" charset="-78"/>
              </a:rPr>
              <a:t>نحوه تاثیر سهمیه ایثارگران 5 درصدی در کنکور سراسری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5448</TotalTime>
  <Words>1032</Words>
  <Application>Microsoft Office PowerPoint</Application>
  <PresentationFormat>Custom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Wingdings 2</vt:lpstr>
      <vt:lpstr>B Nazanin</vt:lpstr>
      <vt:lpstr>Calibri</vt:lpstr>
      <vt:lpstr>Perpetua</vt:lpstr>
      <vt:lpstr>BRoyaBold</vt:lpstr>
      <vt:lpstr>Franklin Gothic Book</vt:lpstr>
      <vt:lpstr>iransans</vt:lpstr>
      <vt:lpstr>Times New Roman</vt:lpstr>
      <vt:lpstr>B Zar</vt:lpstr>
      <vt:lpstr>B Traffic</vt:lpstr>
      <vt:lpstr>Equity</vt:lpstr>
      <vt:lpstr>انتخاب رشته کنکور سراسری  </vt:lpstr>
      <vt:lpstr>PowerPoint Presentation</vt:lpstr>
      <vt:lpstr>سرفصل های دوره</vt:lpstr>
      <vt:lpstr>سرفصل های دوره</vt:lpstr>
      <vt:lpstr>سرفصل های دوره</vt:lpstr>
      <vt:lpstr>1-چند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چند سئوال اساسی </vt:lpstr>
      <vt:lpstr>2-آشنایی با  واژه ها و اصطلاحات کنکور و انتخاب رشته</vt:lpstr>
      <vt:lpstr>کنکور</vt:lpstr>
      <vt:lpstr>تفاوت کنکور با آزمون های مدرسه</vt:lpstr>
      <vt:lpstr>1-نوع آزمون</vt:lpstr>
      <vt:lpstr>2-شرایط قبولی</vt:lpstr>
      <vt:lpstr>2-ادامه -شرایط قبولی</vt:lpstr>
      <vt:lpstr>3-نوع سئوالات</vt:lpstr>
      <vt:lpstr>3-نوع سئوالات</vt:lpstr>
      <vt:lpstr>انتخاب رشته   انتخاب آینده</vt:lpstr>
      <vt:lpstr>انتخاب رشته تصمیم گیری برای آینده شغلی و تحصیلی است </vt:lpstr>
      <vt:lpstr>انتخاب رشته</vt:lpstr>
      <vt:lpstr>روش و نحوه انتخاب رشته </vt:lpstr>
      <vt:lpstr>روش و نحوه انتخاب رشته </vt:lpstr>
      <vt:lpstr>روش و نحوه انتخاب رشته </vt:lpstr>
      <vt:lpstr>3-آشنایی با مفاهیم و اصطلاحات آموزش عالی</vt:lpstr>
      <vt:lpstr>آشنایی با مفاهیم و اصطلاحات آموزش عالی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foadhanzal</dc:creator>
  <cp:lastModifiedBy>09018868042</cp:lastModifiedBy>
  <cp:revision>302</cp:revision>
  <dcterms:created xsi:type="dcterms:W3CDTF">2013-11-01T18:45:41Z</dcterms:created>
  <dcterms:modified xsi:type="dcterms:W3CDTF">2021-07-23T18:38:36Z</dcterms:modified>
</cp:coreProperties>
</file>